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p:presentation xmlns:r="http://schemas.openxmlformats.org/officeDocument/2006/relationships" xmlns:a="http://schemas.openxmlformats.org/drawingml/2006/main" xmlns:p="http://schemas.openxmlformats.org/presentationml/2006/main" saveSubsetFonts="1">
  <p:sldMasterIdLst>
    <p:sldMasterId id="2147483648" r:id="rId1"/>
    <p:sldMasterId id="2147483709" r:id="rId2"/>
  </p:sldMasterIdLst>
  <p:notesMasterIdLst>
    <p:notesMasterId r:id="rId3"/>
  </p:notesMasterIdLst>
  <p:sldIdLst>
    <p:sldId id="259" r:id="rId4"/>
    <p:sldId id="262" r:id="rId5"/>
    <p:sldId id="265" r:id="rId6"/>
    <p:sldId id="268" r:id="rId7"/>
    <p:sldId id="271" r:id="rId8"/>
    <p:sldId id="274" r:id="rId9"/>
    <p:sldId id="277" r:id="rId10"/>
    <p:sldId id="280" r:id="rId11"/>
    <p:sldId id="283" r:id="rId12"/>
    <p:sldId id="286" r:id="rId13"/>
    <p:sldId id="289" r:id="rId14"/>
    <p:sldId id="292" r:id="rId15"/>
    <p:sldId id="295" r:id="rId16"/>
    <p:sldId id="298" r:id="rId17"/>
    <p:sldId id="301" r:id="rId18"/>
    <p:sldId id="304" r:id="rId19"/>
    <p:sldId id="307" r:id="rId20"/>
    <p:sldId id="310" r:id="rId21"/>
    <p:sldId id="313" r:id="rId22"/>
    <p:sldId id="316" r:id="rId23"/>
    <p:sldId id="319" r:id="rId24"/>
    <p:sldId id="322" r:id="rId25"/>
    <p:sldId id="325" r:id="rId26"/>
    <p:sldId id="328" r:id="rId27"/>
    <p:sldId id="331" r:id="rId28"/>
    <p:sldId id="334" r:id="rId29"/>
    <p:sldId id="337" r:id="rId30"/>
    <p:sldId id="340" r:id="rId31"/>
    <p:sldId id="343" r:id="rId32"/>
    <p:sldId id="346" r:id="rId33"/>
    <p:sldId id="349" r:id="rId34"/>
    <p:sldId id="352" r:id="rId35"/>
    <p:sldId id="355" r:id="rId36"/>
    <p:sldId id="358" r:id="rId37"/>
    <p:sldId id="361" r:id="rId38"/>
    <p:sldId id="364" r:id="rId39"/>
    <p:sldId id="367" r:id="rId40"/>
    <p:sldId id="370" r:id="rId41"/>
    <p:sldId id="373" r:id="rId42"/>
    <p:sldId id="376" r:id="rId43"/>
    <p:sldId id="379" r:id="rId44"/>
    <p:sldId id="382" r:id="rId45"/>
    <p:sldId id="385" r:id="rId46"/>
    <p:sldId id="388" r:id="rId47"/>
    <p:sldId id="391" r:id="rId48"/>
    <p:sldId id="394" r:id="rId49"/>
    <p:sldId id="397" r:id="rId50"/>
    <p:sldId id="400" r:id="rId51"/>
    <p:sldId id="403" r:id="rId52"/>
    <p:sldId id="406" r:id="rId53"/>
    <p:sldId id="409" r:id="rId54"/>
    <p:sldId id="412" r:id="rId55"/>
    <p:sldId id="415" r:id="rId56"/>
    <p:sldId id="418" r:id="rId57"/>
    <p:sldId id="421" r:id="rId58"/>
    <p:sldId id="424" r:id="rId59"/>
  </p:sldIdLst>
  <p:sldSz cx="9144000" cy="5158000" type="screen4x3"/>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2.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notesMaster" Target="notesMasters/notes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tags" Target="tags/tag1.xml" /><Relationship Id="rId61" Type="http://schemas.openxmlformats.org/officeDocument/2006/relationships/presProps" Target="presProps.xml" /><Relationship Id="rId62" Type="http://schemas.openxmlformats.org/officeDocument/2006/relationships/viewProps" Target="viewProps.xml" /><Relationship Id="rId63" Type="http://schemas.openxmlformats.org/officeDocument/2006/relationships/theme" Target="theme/theme1.xml" /><Relationship Id="rId64" Type="http://schemas.openxmlformats.org/officeDocument/2006/relationships/tableStyles" Target="tableStyles.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00b0500000000000000"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00b0500000000000000" pitchFamily="34" charset="0"/>
              </a:defRPr>
            </a:lvl1pPr>
          </a:lstStyle>
          <a:p>
            <a:fld id="{14F63557-65CD-470F-8999-4C3C411BE899}" type="datetimeFigureOut">
              <a:rPr lang="en-GB" smtClean="0"/>
              <a:t>18/03/2019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00b0500000000000000"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00b0500000000000000" pitchFamily="34" charset="0"/>
              </a:defRPr>
            </a:lvl1pPr>
          </a:lstStyle>
          <a:p>
            <a:fld id="{885932DF-9606-4758-A2B5-AF1153FB1ABB}" type="slidenum">
              <a:rPr lang="en-GB" smtClean="0"/>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Third level</a:t>
            </a:r>
          </a:p>
          <a:p>
            <a:pPr marL="522288" marR="0" lvl="3"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Fourth level</a:t>
            </a:r>
          </a:p>
          <a:p>
            <a:pPr marL="668338" marR="0" lvl="4"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endParaRPr>
          </a:p>
        </p:txBody>
      </p:sp>
    </p:spTree>
    <p:extLst>
      <p:ext uri="{BB962C8B-B14F-4D97-AF65-F5344CB8AC3E}">
        <p14:creationId xmlns=""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ct val="0"/>
      </a:spcBef>
      <a:spcAft>
        <a:spcPct val="0"/>
      </a:spcAft>
      <a:buClrTx/>
      <a:buSzTx/>
      <a:buFontTx/>
      <a:buNone/>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30</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55</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56</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31</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39</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47</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52</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53</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54</a:t>
            </a:fld>
            <a:endParaRPr lang="fr-FR"/>
          </a:p>
        </p:txBody>
      </p:sp>
    </p:spTree>
    <p:extLst>
      <p:ext uri="{BB962C8B-B14F-4D97-AF65-F5344CB8AC3E}">
        <p14:creationId xmlns="" xmlns:p14="http://schemas.microsoft.com/office/powerpoint/2010/main" val="109758893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jpeg" /><Relationship Id="rId5" Type="http://schemas.openxmlformats.org/officeDocument/2006/relationships/image" Target="../media/image6.jpeg" /><Relationship Id="rId6" Type="http://schemas.openxmlformats.org/officeDocument/2006/relationships/image" Target="../media/image7.jpeg" /><Relationship Id="rId7"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14.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2.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18.png" /><Relationship Id="rId2" Type="http://schemas.openxmlformats.org/officeDocument/2006/relationships/slideMaster" Target="../slideMasters/slideMaster2.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A06BEB37-BFE9-4014-B750-3DA5056BCB5B}"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56C5F9B7-4795-4225-A0E2-AA010210E19E}"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88933D43-8531-4C29-AAFF-871EE6ECB082}"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pic>
          <p:nvPicPr>
            <p:cNvPr id="95" name="Espace réservé du contenu 4"/>
            <p:cNvPicPr>
              <a:picLocks noChangeAspect="1"/>
            </p:cNvPicPr>
            <p:nvPr/>
          </p:nvPicPr>
          <p:blipFill>
            <a:blip r:embed="rId1">
              <a:extLst>
                <a:ext uri="{28A0092B-C50C-407E-A947-70E740481C1C}">
                  <a14:useLocalDpi xmlns="" xmlns:a14="http://schemas.microsoft.com/office/drawing/2010/main" val="0"/>
                </a:ext>
              </a:extLst>
            </a:blip>
            <a:stretch>
              <a:fill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7" name="Freeform 7"/>
          <p:cNvSpPr/>
          <p:nvPr/>
        </p:nvSpPr>
        <p:spPr bwMode="auto">
          <a:xfrm>
            <a:off x="1034599" y="962021"/>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8" name="Freeform 6"/>
          <p:cNvSpPr/>
          <p:nvPr/>
        </p:nvSpPr>
        <p:spPr bwMode="auto">
          <a:xfrm>
            <a:off x="3414700" y="1176595"/>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Freeform 8"/>
            <p:cNvSpPr>
              <a:spLocks noEditPoints="1"/>
            </p:cNvSpPr>
            <p:nvPr/>
          </p:nvSpPr>
          <p:spPr bwMode="auto">
            <a:xfrm>
              <a:off x="5661287" y="1451835"/>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1" name="Freeform 9"/>
            <p:cNvSpPr>
              <a:spLocks noEditPoints="1"/>
            </p:cNvSpPr>
            <p:nvPr/>
          </p:nvSpPr>
          <p:spPr bwMode="auto">
            <a:xfrm>
              <a:off x="5742130" y="1532678"/>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3" name="Freeform 19"/>
            <p:cNvSpPr/>
            <p:nvPr/>
          </p:nvSpPr>
          <p:spPr bwMode="auto">
            <a:xfrm>
              <a:off x="5806175" y="2071282"/>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4" name="Freeform 20"/>
            <p:cNvSpPr/>
            <p:nvPr/>
          </p:nvSpPr>
          <p:spPr bwMode="auto">
            <a:xfrm>
              <a:off x="5815624" y="1645019"/>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5" name="Freeform 21"/>
            <p:cNvSpPr/>
            <p:nvPr/>
          </p:nvSpPr>
          <p:spPr bwMode="auto">
            <a:xfrm>
              <a:off x="5821923" y="1673366"/>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6" name="Freeform 22"/>
            <p:cNvSpPr/>
            <p:nvPr/>
          </p:nvSpPr>
          <p:spPr bwMode="auto">
            <a:xfrm>
              <a:off x="5820873" y="1730061"/>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7" name="Freeform 23"/>
            <p:cNvSpPr/>
            <p:nvPr/>
          </p:nvSpPr>
          <p:spPr bwMode="auto">
            <a:xfrm>
              <a:off x="5819824" y="1787807"/>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8" name="Freeform 24"/>
            <p:cNvSpPr/>
            <p:nvPr/>
          </p:nvSpPr>
          <p:spPr bwMode="auto">
            <a:xfrm>
              <a:off x="5818774" y="1844501"/>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9" name="Freeform 25"/>
            <p:cNvSpPr/>
            <p:nvPr/>
          </p:nvSpPr>
          <p:spPr bwMode="auto">
            <a:xfrm>
              <a:off x="5817724" y="1901197"/>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0" name="Freeform 26"/>
            <p:cNvSpPr/>
            <p:nvPr/>
          </p:nvSpPr>
          <p:spPr bwMode="auto">
            <a:xfrm>
              <a:off x="5816674" y="1957892"/>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1" name="Freeform 27"/>
            <p:cNvSpPr/>
            <p:nvPr/>
          </p:nvSpPr>
          <p:spPr bwMode="auto">
            <a:xfrm>
              <a:off x="5815624" y="2015637"/>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151" name="Title 1"/>
          <p:cNvSpPr txBox="1"/>
          <p:nvPr userDrawn="1"/>
        </p:nvSpPr>
        <p:spPr>
          <a:xfrm>
            <a:off x="315920" y="288319"/>
            <a:ext cx="8218114" cy="32324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smtClean="0">
                <a:solidFill>
                  <a:schemeClr val="bg1"/>
                </a:solidFill>
              </a:rPr>
              <a:t>Etat des lieux de la couverture mobile Orange</a:t>
            </a:r>
            <a:endParaRPr lang="fr-FR" sz="2600">
              <a:solidFill>
                <a:schemeClr val="bg1"/>
              </a:solidFill>
            </a:endParaRP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5"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6"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7"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8"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9"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0"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1"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sp>
        <p:nvSpPr>
          <p:cNvPr id="164" name="Espace réservé du contenu 1"/>
          <p:cNvSpPr txBox="1"/>
          <p:nvPr userDrawn="1"/>
        </p:nvSpPr>
        <p:spPr>
          <a:xfrm rot="16200000">
            <a:off x="-2452738" y="2452738"/>
            <a:ext cx="5152085" cy="246607"/>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a:solidFill>
                  <a:schemeClr val="tx1"/>
                </a:solidFill>
                <a:latin typeface="Helvetica 75 Bold" panose="020b0804020202020204" pitchFamily="34" charset="0"/>
                <a:ea typeface="+mj-ea"/>
                <a:cs typeface="+mj-cs"/>
              </a:defRPr>
            </a:lvl1pPr>
          </a:lstStyle>
          <a:p>
            <a:pPr lvl="0"/>
            <a:r>
              <a:rPr lang="fr-FR" smtClean="0"/>
              <a:t>Nom du projet [Ville Rue]</a:t>
            </a:r>
            <a:endParaRPr lang="fr-FR"/>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smtClean="0"/>
              <a:t>Nom du client</a:t>
            </a:r>
            <a:endParaRPr lang="fr-FR"/>
          </a:p>
        </p:txBody>
      </p:sp>
    </p:spTree>
    <p:extLst>
      <p:ext uri="{BB962C8B-B14F-4D97-AF65-F5344CB8AC3E}">
        <p14:creationId xmlns="" xmlns:p14="http://schemas.microsoft.com/office/powerpoint/2010/main" val="230813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ommaire">
    <p:spTree>
      <p:nvGrpSpPr>
        <p:cNvPr id="1" name=""/>
        <p:cNvGrpSpPr/>
        <p:nvPr/>
      </p:nvGrpSpPr>
      <p:grpSpPr>
        <a:xfrm>
          <a:off x="0" y="0"/>
          <a: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p:nvPr userDrawn="1"/>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 name="Freeform 639"/>
            <p:cNvSpPr/>
            <p:nvPr userDrawn="1"/>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 name="Freeform 640"/>
            <p:cNvSpPr/>
            <p:nvPr userDrawn="1"/>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 name="Freeform 641"/>
            <p:cNvSpPr/>
            <p:nvPr userDrawn="1"/>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 name="Freeform 649"/>
            <p:cNvSpPr/>
            <p:nvPr userDrawn="1"/>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 name="Freeform 650"/>
            <p:cNvSpPr/>
            <p:nvPr userDrawn="1"/>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 name="Freeform 651"/>
            <p:cNvSpPr/>
            <p:nvPr userDrawn="1"/>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 name="Freeform 652"/>
            <p:cNvSpPr/>
            <p:nvPr userDrawn="1"/>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 name="Freeform 653"/>
            <p:cNvSpPr/>
            <p:nvPr userDrawn="1"/>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 name="Freeform 660"/>
            <p:cNvSpPr/>
            <p:nvPr userDrawn="1"/>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 name="Freeform 662"/>
            <p:cNvSpPr/>
            <p:nvPr userDrawn="1"/>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 name="Freeform 666"/>
            <p:cNvSpPr/>
            <p:nvPr userDrawn="1"/>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667"/>
            <p:cNvSpPr/>
            <p:nvPr userDrawn="1"/>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Freeform 668"/>
            <p:cNvSpPr/>
            <p:nvPr userDrawn="1"/>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 name="Freeform 669"/>
            <p:cNvSpPr/>
            <p:nvPr userDrawn="1"/>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 name="Freeform 680"/>
            <p:cNvSpPr/>
            <p:nvPr userDrawn="1"/>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755"/>
            <p:cNvSpPr/>
            <p:nvPr userDrawn="1"/>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 name="Freeform 756"/>
            <p:cNvSpPr/>
            <p:nvPr userDrawn="1"/>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3" name="Freeform 757"/>
            <p:cNvSpPr/>
            <p:nvPr userDrawn="1"/>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758"/>
            <p:cNvSpPr/>
            <p:nvPr userDrawn="1"/>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 name="Freeform 759"/>
            <p:cNvSpPr/>
            <p:nvPr userDrawn="1"/>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 name="Freeform 760"/>
            <p:cNvSpPr/>
            <p:nvPr userDrawn="1"/>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 name="Freeform 761"/>
            <p:cNvSpPr/>
            <p:nvPr userDrawn="1"/>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762"/>
            <p:cNvSpPr/>
            <p:nvPr userDrawn="1"/>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763"/>
            <p:cNvSpPr/>
            <p:nvPr userDrawn="1"/>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Freeform 764"/>
            <p:cNvSpPr/>
            <p:nvPr userDrawn="1"/>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Freeform 766"/>
            <p:cNvSpPr/>
            <p:nvPr userDrawn="1"/>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767"/>
            <p:cNvSpPr/>
            <p:nvPr userDrawn="1"/>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768"/>
            <p:cNvSpPr/>
            <p:nvPr userDrawn="1"/>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6" name="Freeform 770"/>
            <p:cNvSpPr/>
            <p:nvPr userDrawn="1"/>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7" name="Freeform 771"/>
            <p:cNvSpPr/>
            <p:nvPr userDrawn="1"/>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8" name="Freeform 772"/>
            <p:cNvSpPr/>
            <p:nvPr userDrawn="1"/>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9" name="Freeform 775"/>
            <p:cNvSpPr/>
            <p:nvPr userDrawn="1"/>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sp>
          <p:nvSpPr>
            <p:cNvPr id="50" name="Freeform 775"/>
            <p:cNvSpPr/>
            <p:nvPr userDrawn="1"/>
          </p:nvSpPr>
          <p:spPr bwMode="auto">
            <a:xfrm rot="10800000">
              <a:off x="8425050" y="2832990"/>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sp>
        <p:nvSpPr>
          <p:cNvPr id="61"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Le sommaire</a:t>
            </a:r>
          </a:p>
          <a:p>
            <a:endParaRPr lang="fr-FR" smtClean="0"/>
          </a:p>
          <a:p>
            <a:endParaRPr lang="fr-FR"/>
          </a:p>
        </p:txBody>
      </p:sp>
      <p:sp>
        <p:nvSpPr>
          <p:cNvPr id="62" name="Espace réservé du contenu 1"/>
          <p:cNvSpPr txBox="1"/>
          <p:nvPr userDrawn="1"/>
        </p:nvSpPr>
        <p:spPr>
          <a:xfrm>
            <a:off x="454807" y="1176465"/>
            <a:ext cx="6930770" cy="3365500"/>
          </a:xfrm>
          <a:prstGeom prst="rect">
            <a:avLst/>
          </a:prstGeom>
        </p:spPr>
        <p:txBody>
          <a:bodyPr>
            <a:scene3d>
              <a:camera prst="orthographicFront"/>
              <a:lightRig rig="threePt" dir="t"/>
            </a:scene3d>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fr-FR" u="none" smtClean="0">
                <a:solidFill>
                  <a:schemeClr val="tx1"/>
                </a:solidFill>
                <a:latin typeface="+mj-lt"/>
                <a:hlinkClick action="ppaction://hlinksldjump?num=3"/>
              </a:rPr>
              <a:t>La carte d’identité du site</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4"/>
              </a:rPr>
              <a:t>L’environnement des mesures</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5"/>
              </a:rPr>
              <a:t>L’analyse synthétique et la conclusion</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6"/>
              </a:rPr>
              <a:t>Le rapport de mesure</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8"/>
              </a:rPr>
              <a:t>La légende des mesures du service Voix</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10"/>
              </a:rPr>
              <a:t>La légende des mesures du service Data</a:t>
            </a:r>
            <a:endParaRPr lang="fr-FR" u="none" smtClean="0">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387606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carte d'identité du site">
    <p:spTree>
      <p:nvGrpSpPr>
        <p:cNvPr id="1" name=""/>
        <p:cNvGrpSpPr/>
        <p:nvPr/>
      </p:nvGrpSpPr>
      <p:grpSpPr>
        <a:xfrm>
          <a:off x="0" y="0"/>
          <a: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2"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3"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4"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5"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6"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7"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8"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p:nvPr/>
            </p:nvSpPr>
            <p:spPr bwMode="auto">
              <a:xfrm>
                <a:off x="8087512" y="3327837"/>
                <a:ext cx="68120" cy="51677"/>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639"/>
              <p:cNvSpPr/>
              <p:nvPr/>
            </p:nvSpPr>
            <p:spPr bwMode="auto">
              <a:xfrm>
                <a:off x="8244893" y="3327837"/>
                <a:ext cx="68120" cy="51677"/>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Freeform 640"/>
              <p:cNvSpPr/>
              <p:nvPr/>
            </p:nvSpPr>
            <p:spPr bwMode="auto">
              <a:xfrm>
                <a:off x="8402273" y="3327837"/>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Freeform 641"/>
              <p:cNvSpPr/>
              <p:nvPr/>
            </p:nvSpPr>
            <p:spPr bwMode="auto">
              <a:xfrm>
                <a:off x="8557305" y="3327837"/>
                <a:ext cx="68120"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649"/>
              <p:cNvSpPr/>
              <p:nvPr/>
            </p:nvSpPr>
            <p:spPr bwMode="auto">
              <a:xfrm>
                <a:off x="7932479" y="3515754"/>
                <a:ext cx="65771" cy="54027"/>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650"/>
              <p:cNvSpPr/>
              <p:nvPr/>
            </p:nvSpPr>
            <p:spPr bwMode="auto">
              <a:xfrm>
                <a:off x="8087512" y="3515754"/>
                <a:ext cx="68120" cy="54027"/>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651"/>
              <p:cNvSpPr/>
              <p:nvPr/>
            </p:nvSpPr>
            <p:spPr bwMode="auto">
              <a:xfrm>
                <a:off x="8244893" y="3515754"/>
                <a:ext cx="68120" cy="54027"/>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652"/>
              <p:cNvSpPr/>
              <p:nvPr/>
            </p:nvSpPr>
            <p:spPr bwMode="auto">
              <a:xfrm>
                <a:off x="8402273" y="3518103"/>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653"/>
              <p:cNvSpPr/>
              <p:nvPr/>
            </p:nvSpPr>
            <p:spPr bwMode="auto">
              <a:xfrm>
                <a:off x="8557305" y="3518103"/>
                <a:ext cx="65771" cy="5167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660"/>
              <p:cNvSpPr/>
              <p:nvPr/>
            </p:nvSpPr>
            <p:spPr bwMode="auto">
              <a:xfrm>
                <a:off x="8087512" y="3327837"/>
                <a:ext cx="380533" cy="241945"/>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662"/>
              <p:cNvSpPr/>
              <p:nvPr/>
            </p:nvSpPr>
            <p:spPr bwMode="auto">
              <a:xfrm>
                <a:off x="7932479" y="3327837"/>
                <a:ext cx="380533" cy="241945"/>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666"/>
              <p:cNvSpPr/>
              <p:nvPr/>
            </p:nvSpPr>
            <p:spPr bwMode="auto">
              <a:xfrm>
                <a:off x="8087512" y="3809376"/>
                <a:ext cx="68120" cy="54027"/>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667"/>
              <p:cNvSpPr/>
              <p:nvPr/>
            </p:nvSpPr>
            <p:spPr bwMode="auto">
              <a:xfrm>
                <a:off x="8244893" y="3809376"/>
                <a:ext cx="68120" cy="5402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668"/>
              <p:cNvSpPr/>
              <p:nvPr/>
            </p:nvSpPr>
            <p:spPr bwMode="auto">
              <a:xfrm>
                <a:off x="8402273" y="3809376"/>
                <a:ext cx="65771" cy="54027"/>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669"/>
              <p:cNvSpPr/>
              <p:nvPr/>
            </p:nvSpPr>
            <p:spPr bwMode="auto">
              <a:xfrm>
                <a:off x="8557305" y="3809376"/>
                <a:ext cx="65771" cy="54027"/>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680"/>
              <p:cNvSpPr/>
              <p:nvPr/>
            </p:nvSpPr>
            <p:spPr bwMode="auto">
              <a:xfrm>
                <a:off x="8402273" y="3999643"/>
                <a:ext cx="65771" cy="5402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Freeform 755"/>
              <p:cNvSpPr/>
              <p:nvPr/>
            </p:nvSpPr>
            <p:spPr bwMode="auto">
              <a:xfrm>
                <a:off x="8383480" y="5021444"/>
                <a:ext cx="310064" cy="13154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Freeform 756"/>
              <p:cNvSpPr/>
              <p:nvPr/>
            </p:nvSpPr>
            <p:spPr bwMode="auto">
              <a:xfrm>
                <a:off x="7991204" y="5019095"/>
                <a:ext cx="312413" cy="133892"/>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757"/>
              <p:cNvSpPr/>
              <p:nvPr/>
            </p:nvSpPr>
            <p:spPr bwMode="auto">
              <a:xfrm>
                <a:off x="8079289" y="3999643"/>
                <a:ext cx="526169" cy="1035896"/>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758"/>
              <p:cNvSpPr/>
              <p:nvPr/>
            </p:nvSpPr>
            <p:spPr bwMode="auto">
              <a:xfrm>
                <a:off x="7932479" y="3154013"/>
                <a:ext cx="824488" cy="847978"/>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Freeform 759"/>
              <p:cNvSpPr/>
              <p:nvPr/>
            </p:nvSpPr>
            <p:spPr bwMode="auto">
              <a:xfrm>
                <a:off x="8270730" y="3088241"/>
                <a:ext cx="145636" cy="101006"/>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760"/>
              <p:cNvSpPr/>
              <p:nvPr/>
            </p:nvSpPr>
            <p:spPr bwMode="auto">
              <a:xfrm>
                <a:off x="8270730" y="3045960"/>
                <a:ext cx="145636" cy="103354"/>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761"/>
              <p:cNvSpPr/>
              <p:nvPr/>
            </p:nvSpPr>
            <p:spPr bwMode="auto">
              <a:xfrm>
                <a:off x="8157980" y="2691265"/>
                <a:ext cx="368788" cy="441607"/>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762"/>
              <p:cNvSpPr/>
              <p:nvPr/>
            </p:nvSpPr>
            <p:spPr bwMode="auto">
              <a:xfrm>
                <a:off x="8472741" y="2867439"/>
                <a:ext cx="84563" cy="93959"/>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Freeform 763"/>
              <p:cNvSpPr/>
              <p:nvPr/>
            </p:nvSpPr>
            <p:spPr bwMode="auto">
              <a:xfrm>
                <a:off x="8247241" y="3132872"/>
                <a:ext cx="96308" cy="117448"/>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764"/>
              <p:cNvSpPr/>
              <p:nvPr/>
            </p:nvSpPr>
            <p:spPr bwMode="auto">
              <a:xfrm>
                <a:off x="8343549" y="3132872"/>
                <a:ext cx="93959" cy="117448"/>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766"/>
              <p:cNvSpPr/>
              <p:nvPr/>
            </p:nvSpPr>
            <p:spPr bwMode="auto">
              <a:xfrm>
                <a:off x="8247241" y="2876835"/>
                <a:ext cx="32886" cy="3288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Freeform 767"/>
              <p:cNvSpPr/>
              <p:nvPr/>
            </p:nvSpPr>
            <p:spPr bwMode="auto">
              <a:xfrm>
                <a:off x="8157980" y="2656032"/>
                <a:ext cx="368788" cy="220803"/>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Freeform 768"/>
              <p:cNvSpPr/>
              <p:nvPr/>
            </p:nvSpPr>
            <p:spPr bwMode="auto">
              <a:xfrm>
                <a:off x="8305966" y="3015425"/>
                <a:ext cx="101006" cy="16443"/>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1" name="Freeform 770"/>
              <p:cNvSpPr/>
              <p:nvPr/>
            </p:nvSpPr>
            <p:spPr bwMode="auto">
              <a:xfrm>
                <a:off x="8327105" y="2954349"/>
                <a:ext cx="70468" cy="16443"/>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2" name="Freeform 771"/>
              <p:cNvSpPr/>
              <p:nvPr/>
            </p:nvSpPr>
            <p:spPr bwMode="auto">
              <a:xfrm>
                <a:off x="8221401" y="2825157"/>
                <a:ext cx="65771" cy="16443"/>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3" name="Freeform 772"/>
              <p:cNvSpPr/>
              <p:nvPr/>
            </p:nvSpPr>
            <p:spPr bwMode="auto">
              <a:xfrm>
                <a:off x="8435157" y="2825157"/>
                <a:ext cx="68120" cy="16443"/>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4" name="Freeform 774"/>
              <p:cNvSpPr/>
              <p:nvPr/>
            </p:nvSpPr>
            <p:spPr bwMode="auto">
              <a:xfrm>
                <a:off x="8303616" y="3532198"/>
                <a:ext cx="103354" cy="84563"/>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5" name="Freeform 775"/>
              <p:cNvSpPr/>
              <p:nvPr/>
            </p:nvSpPr>
            <p:spPr bwMode="auto">
              <a:xfrm>
                <a:off x="8355293" y="3757699"/>
                <a:ext cx="176172" cy="115099"/>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156" name="Freeform 336"/>
            <p:cNvSpPr/>
            <p:nvPr userDrawn="1"/>
          </p:nvSpPr>
          <p:spPr bwMode="auto">
            <a:xfrm>
              <a:off x="7984851" y="2286061"/>
              <a:ext cx="327025" cy="915988"/>
            </a:xfrm>
            <a:custGeom>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7" name="Freeform 337"/>
            <p:cNvSpPr>
              <a:spLocks noEditPoints="1"/>
            </p:cNvSpPr>
            <p:nvPr userDrawn="1"/>
          </p:nvSpPr>
          <p:spPr bwMode="auto">
            <a:xfrm>
              <a:off x="8246788" y="2203511"/>
              <a:ext cx="130175" cy="131763"/>
            </a:xfrm>
            <a:custGeom>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8" name="Freeform 338"/>
            <p:cNvSpPr/>
            <p:nvPr userDrawn="1"/>
          </p:nvSpPr>
          <p:spPr bwMode="auto">
            <a:xfrm>
              <a:off x="7984851" y="2286061"/>
              <a:ext cx="327025" cy="915988"/>
            </a:xfrm>
            <a:custGeom>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9" name="Freeform 339"/>
            <p:cNvSpPr/>
            <p:nvPr userDrawn="1"/>
          </p:nvSpPr>
          <p:spPr bwMode="auto">
            <a:xfrm>
              <a:off x="8311876" y="2286061"/>
              <a:ext cx="327025" cy="915988"/>
            </a:xfrm>
            <a:custGeom>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0" name="Freeform 340"/>
            <p:cNvSpPr/>
            <p:nvPr userDrawn="1"/>
          </p:nvSpPr>
          <p:spPr bwMode="auto">
            <a:xfrm>
              <a:off x="8049938" y="2351149"/>
              <a:ext cx="261938" cy="785813"/>
            </a:xfrm>
            <a:custGeom>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1" name="Freeform 341"/>
            <p:cNvSpPr/>
            <p:nvPr userDrawn="1"/>
          </p:nvSpPr>
          <p:spPr bwMode="auto">
            <a:xfrm>
              <a:off x="8311876" y="2351149"/>
              <a:ext cx="261938" cy="785813"/>
            </a:xfrm>
            <a:custGeom>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4" name="Freeform 364"/>
            <p:cNvSpPr/>
            <p:nvPr userDrawn="1"/>
          </p:nvSpPr>
          <p:spPr bwMode="auto">
            <a:xfrm>
              <a:off x="8148363" y="2270186"/>
              <a:ext cx="327025" cy="96838"/>
            </a:xfrm>
            <a:custGeom>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7">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5" name="Freeform 258"/>
            <p:cNvSpPr/>
            <p:nvPr userDrawn="1"/>
          </p:nvSpPr>
          <p:spPr bwMode="auto">
            <a:xfrm>
              <a:off x="8770356" y="26448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6" name="Freeform 259"/>
            <p:cNvSpPr/>
            <p:nvPr userDrawn="1"/>
          </p:nvSpPr>
          <p:spPr bwMode="auto">
            <a:xfrm>
              <a:off x="8770356" y="27210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7" name="Freeform 260"/>
            <p:cNvSpPr/>
            <p:nvPr userDrawn="1"/>
          </p:nvSpPr>
          <p:spPr bwMode="auto">
            <a:xfrm>
              <a:off x="8770356" y="27972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8" name="Freeform 261"/>
            <p:cNvSpPr/>
            <p:nvPr userDrawn="1"/>
          </p:nvSpPr>
          <p:spPr bwMode="auto">
            <a:xfrm>
              <a:off x="8238544" y="2455926"/>
              <a:ext cx="265113" cy="736600"/>
            </a:xfrm>
            <a:custGeom>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9" name="Freeform 262"/>
            <p:cNvSpPr/>
            <p:nvPr userDrawn="1"/>
          </p:nvSpPr>
          <p:spPr bwMode="auto">
            <a:xfrm>
              <a:off x="8503656" y="2455926"/>
              <a:ext cx="266700" cy="736600"/>
            </a:xfrm>
            <a:custGeom>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4" name="Freeform 277"/>
            <p:cNvSpPr/>
            <p:nvPr userDrawn="1"/>
          </p:nvSpPr>
          <p:spPr bwMode="auto">
            <a:xfrm>
              <a:off x="8205206" y="2527363"/>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 name="Freeform 278"/>
            <p:cNvSpPr/>
            <p:nvPr userDrawn="1"/>
          </p:nvSpPr>
          <p:spPr bwMode="auto">
            <a:xfrm>
              <a:off x="8205206" y="2608326"/>
              <a:ext cx="61913" cy="22225"/>
            </a:xfrm>
            <a:custGeom>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 name="Freeform 279"/>
            <p:cNvSpPr/>
            <p:nvPr userDrawn="1"/>
          </p:nvSpPr>
          <p:spPr bwMode="auto">
            <a:xfrm>
              <a:off x="8205206" y="2690876"/>
              <a:ext cx="61913" cy="22225"/>
            </a:xfrm>
            <a:custGeom>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 name="Freeform 280"/>
            <p:cNvSpPr/>
            <p:nvPr userDrawn="1"/>
          </p:nvSpPr>
          <p:spPr bwMode="auto">
            <a:xfrm>
              <a:off x="8205206" y="277342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8" name="Freeform 281"/>
            <p:cNvSpPr/>
            <p:nvPr userDrawn="1"/>
          </p:nvSpPr>
          <p:spPr bwMode="auto">
            <a:xfrm>
              <a:off x="8205206" y="285597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9" name="Freeform 282"/>
            <p:cNvSpPr/>
            <p:nvPr userDrawn="1"/>
          </p:nvSpPr>
          <p:spPr bwMode="auto">
            <a:xfrm>
              <a:off x="8205206" y="2936938"/>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0" name="Freeform 283"/>
            <p:cNvSpPr/>
            <p:nvPr userDrawn="1"/>
          </p:nvSpPr>
          <p:spPr bwMode="auto">
            <a:xfrm>
              <a:off x="8205206" y="3019488"/>
              <a:ext cx="61913" cy="19050"/>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1" name="Freeform 284"/>
            <p:cNvSpPr/>
            <p:nvPr userDrawn="1"/>
          </p:nvSpPr>
          <p:spPr bwMode="auto">
            <a:xfrm>
              <a:off x="8205206" y="3100451"/>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2" name="Freeform 285"/>
            <p:cNvSpPr/>
            <p:nvPr userDrawn="1"/>
          </p:nvSpPr>
          <p:spPr bwMode="auto">
            <a:xfrm>
              <a:off x="8770356" y="2567051"/>
              <a:ext cx="38100" cy="77788"/>
            </a:xfrm>
            <a:custGeom>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3" name="Freeform 775"/>
            <p:cNvSpPr/>
            <p:nvPr userDrawn="1"/>
          </p:nvSpPr>
          <p:spPr bwMode="auto">
            <a:xfrm>
              <a:off x="8342101" y="3155789"/>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defPPr>
              <a:defRPr lang="en-US"/>
            </a:defPPr>
          </a:lstStyle>
          <a:p>
            <a:pPr lvl="0" algn="l"/>
            <a:r>
              <a:rPr lang="fr-FR" sz="1200" b="1" smtClean="0">
                <a:latin typeface="+mn-lt"/>
              </a:rPr>
              <a:t>Nom du site/projet client</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La carte d’identité du site</a:t>
            </a:r>
            <a:endParaRPr lang="fr-FR"/>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a:solidFill>
                  <a:schemeClr val="tx1"/>
                </a:solidFill>
                <a:latin typeface="HelveticaNeueLT Std" pitchFamily="34" charset="0"/>
                <a:ea typeface="+mn-ea"/>
                <a:cs typeface="+mn-cs"/>
              </a:defRPr>
            </a:lvl1pPr>
          </a:lstStyle>
          <a:p>
            <a:pPr lvl="0"/>
            <a:r>
              <a:rPr lang="fr-FR" smtClean="0"/>
              <a:t>Indiquez le nom du site/projet client comme en page d’accueil</a:t>
            </a:r>
            <a:endParaRPr lang="fr-FR"/>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a:solidFill>
                  <a:schemeClr val="tx1"/>
                </a:solidFill>
                <a:latin typeface="HelveticaNeueLT Std" pitchFamily="34" charset="0"/>
                <a:ea typeface="+mn-ea"/>
                <a:cs typeface="+mn-cs"/>
              </a:defRPr>
            </a:lvl1pPr>
          </a:lstStyle>
          <a:p>
            <a:pPr lvl="0"/>
            <a:r>
              <a:rPr lang="fr-FR" smtClean="0"/>
              <a:t>Indiquez le N° et nom de la voie</a:t>
            </a:r>
            <a:endParaRPr lang="fr-FR"/>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 code postal</a:t>
            </a:r>
            <a:endParaRPr lang="fr-FR"/>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la ville</a:t>
            </a:r>
            <a:endParaRPr lang="fr-FR"/>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la date de mesure au format JJ/MM/AAAA</a:t>
            </a:r>
            <a:endParaRPr lang="fr-FR"/>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 nom du technicien de mesure</a:t>
            </a:r>
            <a:endParaRPr lang="fr-FR"/>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 nom du contact client</a:t>
            </a:r>
            <a:endParaRPr lang="fr-FR"/>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les coordonnées du contact client</a:t>
            </a:r>
            <a:endParaRPr lang="fr-FR"/>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N° et nom de la voie</a:t>
            </a:r>
            <a:endParaRPr lang="fr-FR" sz="1200" smtClean="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Ville</a:t>
            </a:r>
            <a:endParaRPr lang="fr-FR" sz="1200" smtClean="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Date de réalisation des mesures</a:t>
            </a:r>
            <a:endParaRPr lang="fr-FR" sz="1200" smtClean="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Nom du technicien de mesure</a:t>
            </a:r>
            <a:endParaRPr lang="fr-FR" sz="1200" smtClean="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Nom du contact client sur site</a:t>
            </a:r>
            <a:endParaRPr lang="fr-FR" sz="1200" smtClean="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Coordonnées du contact client sur site</a:t>
            </a:r>
            <a:endParaRPr lang="fr-FR" sz="1200" smtClean="0">
              <a:latin typeface="+mn-lt"/>
            </a:endParaRPr>
          </a:p>
        </p:txBody>
      </p:sp>
    </p:spTree>
    <p:extLst>
      <p:ext uri="{BB962C8B-B14F-4D97-AF65-F5344CB8AC3E}">
        <p14:creationId xmlns="" xmlns:p14="http://schemas.microsoft.com/office/powerpoint/2010/main" val="347400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nvironnement des mesures">
    <p:spTree>
      <p:nvGrpSpPr>
        <p:cNvPr id="1" name=""/>
        <p:cNvGrpSpPr/>
        <p:nvPr/>
      </p:nvGrpSpPr>
      <p:grpSpPr>
        <a:xfrm>
          <a:off x="0" y="0"/>
          <a: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defPPr>
              <a:defRPr lang="en-US"/>
            </a:defPPr>
          </a:lstStyle>
          <a:p>
            <a:pPr lvl="0"/>
            <a:r>
              <a:rPr lang="fr-FR" sz="1200" b="1" smtClean="0">
                <a:latin typeface="+mn-lt"/>
              </a:rPr>
              <a:t>Informations et particularités sur les mesures effectuées:</a:t>
            </a:r>
            <a:endParaRPr lang="fr-FR" sz="1200">
              <a:latin typeface="+mn-lt"/>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L’environnement des mesures</a:t>
            </a:r>
            <a:endParaRPr lang="fr-FR"/>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p:nvPr/>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6" name="Freeform 639"/>
            <p:cNvSpPr/>
            <p:nvPr/>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7" name="Freeform 640"/>
            <p:cNvSpPr/>
            <p:nvPr/>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8" name="Freeform 641"/>
            <p:cNvSpPr/>
            <p:nvPr/>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9" name="Freeform 649"/>
            <p:cNvSpPr/>
            <p:nvPr/>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0" name="Freeform 650"/>
            <p:cNvSpPr/>
            <p:nvPr/>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1" name="Freeform 651"/>
            <p:cNvSpPr/>
            <p:nvPr/>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2" name="Freeform 652"/>
            <p:cNvSpPr/>
            <p:nvPr/>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5" name="Freeform 653"/>
            <p:cNvSpPr/>
            <p:nvPr/>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8" name="Freeform 660"/>
            <p:cNvSpPr/>
            <p:nvPr/>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9" name="Freeform 662"/>
            <p:cNvSpPr/>
            <p:nvPr/>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0" name="Freeform 666"/>
            <p:cNvSpPr/>
            <p:nvPr/>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1" name="Freeform 667"/>
            <p:cNvSpPr/>
            <p:nvPr/>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2" name="Freeform 668"/>
            <p:cNvSpPr/>
            <p:nvPr/>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3" name="Freeform 669"/>
            <p:cNvSpPr/>
            <p:nvPr/>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4"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5"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6"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7"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8" name="Freeform 758"/>
            <p:cNvSpPr/>
            <p:nvPr/>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9"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0"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1"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2"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79"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0"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1"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2"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3"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4"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5"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p:nvPr/>
            </p:nvSpPr>
            <p:spPr bwMode="auto">
              <a:xfrm>
                <a:off x="7041941" y="472486"/>
                <a:ext cx="1076327" cy="563157"/>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7" name="Freeform 774"/>
              <p:cNvSpPr/>
              <p:nvPr/>
            </p:nvSpPr>
            <p:spPr bwMode="auto">
              <a:xfrm>
                <a:off x="7506794" y="681540"/>
                <a:ext cx="146620" cy="11996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275" name="Freeform 775"/>
            <p:cNvSpPr/>
            <p:nvPr/>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smtClean="0"/>
              <a:t>Renseignez les étages et/ou zones de prises de mesures, les problèmes rencontrés et toutes informations notable ou utiles en lien avec la prise de mesure.</a:t>
            </a:r>
            <a:endParaRPr lang="fr-FR"/>
          </a:p>
        </p:txBody>
      </p:sp>
    </p:spTree>
    <p:extLst>
      <p:ext uri="{BB962C8B-B14F-4D97-AF65-F5344CB8AC3E}">
        <p14:creationId xmlns="" xmlns:p14="http://schemas.microsoft.com/office/powerpoint/2010/main" val="338488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nalyse, synthèse et conclusion">
    <p:spTree>
      <p:nvGrpSpPr>
        <p:cNvPr id="1" name=""/>
        <p:cNvGrpSpPr/>
        <p:nvPr/>
      </p:nvGrpSpPr>
      <p:grpSpPr>
        <a:xfrm>
          <a:off x="0" y="0"/>
          <a: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p:nvPr/>
            </p:nvSpPr>
            <p:spPr bwMode="auto">
              <a:xfrm>
                <a:off x="5832140" y="1961166"/>
                <a:ext cx="1390650" cy="1073150"/>
              </a:xfrm>
              <a:custGeom>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Freeform 55"/>
              <p:cNvSpPr/>
              <p:nvPr/>
            </p:nvSpPr>
            <p:spPr bwMode="auto">
              <a:xfrm>
                <a:off x="5717840" y="2816828"/>
                <a:ext cx="230188" cy="204788"/>
              </a:xfrm>
              <a:custGeom>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cxnLst>
                  <a:cxn ang="0">
                    <a:pos x="T0" y="T1"/>
                  </a:cxn>
                  <a:cxn ang="0">
                    <a:pos x="T2" y="T3"/>
                  </a:cxn>
                  <a:cxn ang="0">
                    <a:pos x="T4" y="T5"/>
                  </a:cxn>
                  <a:cxn ang="0">
                    <a:pos x="T6" y="T7"/>
                  </a:cxn>
                  <a:cxn ang="0">
                    <a:pos x="T8" y="T9"/>
                  </a:cxn>
                  <a:cxn ang="0">
                    <a:pos x="T10" y="T11"/>
                  </a:cxn>
                  <a:cxn ang="0">
                    <a:pos x="T12" y="T13"/>
                  </a:cxn>
                </a:cxnLst>
                <a:rect l="0" t="0" r="r" b="b"/>
                <a:pathLst>
                  <a:path w="71" h="62">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Freeform 57"/>
              <p:cNvSpPr/>
              <p:nvPr/>
            </p:nvSpPr>
            <p:spPr bwMode="auto">
              <a:xfrm>
                <a:off x="6867985" y="2994628"/>
                <a:ext cx="201613" cy="250825"/>
              </a:xfrm>
              <a:custGeom>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Freeform 56"/>
              <p:cNvSpPr/>
              <p:nvPr/>
            </p:nvSpPr>
            <p:spPr bwMode="auto">
              <a:xfrm>
                <a:off x="5487652" y="2459641"/>
                <a:ext cx="307975" cy="400050"/>
              </a:xfrm>
              <a:custGeom>
                <a:gdLst>
                  <a:gd name="T0" fmla="*/ 194 w 194"/>
                  <a:gd name="T1" fmla="*/ 243 h 252"/>
                  <a:gd name="T2" fmla="*/ 7 w 194"/>
                  <a:gd name="T3" fmla="*/ 0 h 252"/>
                  <a:gd name="T4" fmla="*/ 0 w 194"/>
                  <a:gd name="T5" fmla="*/ 7 h 252"/>
                  <a:gd name="T6" fmla="*/ 182 w 194"/>
                  <a:gd name="T7" fmla="*/ 252 h 252"/>
                  <a:gd name="T8" fmla="*/ 194 w 194"/>
                  <a:gd name="T9" fmla="*/ 243 h 252"/>
                </a:gdLst>
                <a:cxnLst>
                  <a:cxn ang="0">
                    <a:pos x="T0" y="T1"/>
                  </a:cxn>
                  <a:cxn ang="0">
                    <a:pos x="T2" y="T3"/>
                  </a:cxn>
                  <a:cxn ang="0">
                    <a:pos x="T4" y="T5"/>
                  </a:cxn>
                  <a:cxn ang="0">
                    <a:pos x="T6" y="T7"/>
                  </a:cxn>
                  <a:cxn ang="0">
                    <a:pos x="T8" y="T9"/>
                  </a:cxn>
                </a:cxnLst>
                <a:rect l="0" t="0" r="r" b="b"/>
                <a:pathLst>
                  <a:path w="194" h="251">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57"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0"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1"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2"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3"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4"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77"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78"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79"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0"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1"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2"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3"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L’analyse synthétique et la conclusion</a:t>
            </a:r>
            <a:endParaRPr lang="fr-FR"/>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smtClean="0"/>
              <a:t>Rédigez une analyse synthétique et une conclusion sur le besoin ou non d’un renfort de couverture dédiée.</a:t>
            </a:r>
            <a:endParaRPr lang="fr-FR"/>
          </a:p>
        </p:txBody>
      </p:sp>
    </p:spTree>
    <p:extLst>
      <p:ext uri="{BB962C8B-B14F-4D97-AF65-F5344CB8AC3E}">
        <p14:creationId xmlns="" xmlns:p14="http://schemas.microsoft.com/office/powerpoint/2010/main" val="276020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rapport de mesures">
    <p:spTree>
      <p:nvGrpSpPr>
        <p:cNvPr id="1" name=""/>
        <p:cNvGrpSpPr/>
        <p:nvPr/>
      </p:nvGrpSpPr>
      <p:grpSpPr>
        <a:xfrm>
          <a:off x="0" y="0"/>
          <a:ext cx="0" cy="0"/>
        </a:xfrm>
      </p:grpSpPr>
      <p:pic>
        <p:nvPicPr>
          <p:cNvPr id="3" name="Picture 2"/>
          <p:cNvPicPr>
            <a:picLocks noChangeAspect="1" noChangeArrowheads="1"/>
          </p:cNvPicPr>
          <p:nvPr userDrawn="1"/>
        </p:nvPicPr>
        <p:blipFill>
          <a:blip r:embed="rId1">
            <a:extLst>
              <a:ext uri="{28A0092B-C50C-407E-A947-70E740481C1C}">
                <a14:useLocalDpi xmlns="" xmlns:a14="http://schemas.microsoft.com/office/drawing/2010/main" val="0"/>
              </a:ext>
            </a:extLst>
          </a:blip>
          <a:srcRect r="12863" b="21200"/>
          <a:stretch>
            <a:fillRect/>
          </a:stretch>
        </p:blipFill>
        <p:spPr bwMode="auto">
          <a:xfrm>
            <a:off x="3986935" y="927377"/>
            <a:ext cx="5157065" cy="4216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8"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Le rapport de mesure</a:t>
            </a:r>
            <a:endParaRPr lang="fr-FR"/>
          </a:p>
        </p:txBody>
      </p:sp>
      <p:sp>
        <p:nvSpPr>
          <p:cNvPr id="7" name="Espace réservé du contenu 1"/>
          <p:cNvSpPr txBox="1"/>
          <p:nvPr userDrawn="1"/>
        </p:nvSpPr>
        <p:spPr>
          <a:xfrm>
            <a:off x="251520" y="2121700"/>
            <a:ext cx="4815535" cy="1755194"/>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r>
              <a:rPr lang="fr-FR" sz="1400" kern="1200" spc="-20" baseline="0" smtClean="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endParaRPr lang="fr-FR" sz="400" kern="1200" spc="-20" baseline="0" smtClean="0">
              <a:solidFill>
                <a:schemeClr val="tx1"/>
              </a:solidFill>
              <a:latin typeface="Helvetica 75 Bold" panose="020b0804020202020204" pitchFamily="34" charset="0"/>
              <a:ea typeface="+mn-ea"/>
              <a:cs typeface="+mn-cs"/>
            </a:endParaRPr>
          </a:p>
          <a:p>
            <a:pPr marL="0" lvl="2" indent="0">
              <a:buNone/>
            </a:pPr>
            <a:r>
              <a:rPr lang="fr-FR" sz="1400" smtClean="0">
                <a:latin typeface="+mj-lt"/>
              </a:rPr>
              <a:t>Les</a:t>
            </a:r>
            <a:r>
              <a:rPr lang="fr-FR" sz="1400" baseline="0" smtClean="0">
                <a:latin typeface="+mj-lt"/>
              </a:rPr>
              <a:t> mesures ont été réalisées à l’aide d’un outil de collecte radio de marque et de type:</a:t>
            </a:r>
            <a:endParaRPr lang="fr-FR" sz="1400" smtClean="0">
              <a:latin typeface="+mj-lt"/>
            </a:endParaRPr>
          </a:p>
          <a:p>
            <a:pPr marL="180975" lvl="2" indent="-180975">
              <a:buFont typeface="Wingdings" panose="05000000000000000000" pitchFamily="2" charset="2"/>
              <a:buChar char="§"/>
            </a:pPr>
            <a:r>
              <a:rPr lang="fr-FR" sz="1400" smtClean="0">
                <a:latin typeface="+mj-lt"/>
              </a:rPr>
              <a:t>« Keysight – Nemo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p:nvPr userDrawn="1"/>
          </p:nvSpPr>
          <p:spPr>
            <a:xfrm>
              <a:off x="566555" y="937895"/>
              <a:ext cx="3744000" cy="432000"/>
            </a:xfrm>
            <a:prstGeom prst="rect">
              <a:avLst/>
            </a:prstGeom>
            <a:solidFill>
              <a:srgbClr val="50BE87"/>
            </a:solidFill>
            <a:ln w="76200">
              <a:solidFill>
                <a:schemeClr val="accent3"/>
              </a:solidFill>
            </a:ln>
          </p:spPr>
          <p:txBody>
            <a:bodyPr vert="horz"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smtClean="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p:nvPr userDrawn="1"/>
            </p:nvSpPr>
            <p:spPr>
              <a:xfrm rot="10800000">
                <a:off x="147731" y="793983"/>
                <a:ext cx="432000" cy="432000"/>
              </a:xfrm>
              <a:prstGeom prst="rect">
                <a:avLst/>
              </a:prstGeom>
              <a:solidFill>
                <a:srgbClr val="50BE87"/>
              </a:solidFill>
              <a:ln w="76200">
                <a:solidFill>
                  <a:schemeClr val="accent3"/>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smtClean="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147731" y="793983"/>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p:nvPr userDrawn="1"/>
          </p:nvSpPr>
          <p:spPr>
            <a:xfrm>
              <a:off x="566555" y="1668020"/>
              <a:ext cx="3744000" cy="432000"/>
            </a:xfrm>
            <a:prstGeom prst="rect">
              <a:avLst/>
            </a:prstGeom>
            <a:solidFill>
              <a:srgbClr val="4BB4E6"/>
            </a:solidFill>
            <a:ln w="76200">
              <a:solidFill>
                <a:schemeClr val="accent2"/>
              </a:solidFill>
            </a:ln>
          </p:spPr>
          <p:txBody>
            <a:bodyPr vert="horz"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smtClean="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smtClean="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372" y="1857527"/>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pic>
        <p:nvPicPr>
          <p:cNvPr id="2051" name="Picture 3"/>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380715" y="3790935"/>
            <a:ext cx="757392"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3610998" y="4110824"/>
            <a:ext cx="751873" cy="5222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userDrawn="1"/>
        </p:nvPicPr>
        <p:blipFill>
          <a:blip r:embed="rId6">
            <a:extLst>
              <a:ext uri="{28A0092B-C50C-407E-A947-70E740481C1C}">
                <a14:useLocalDpi xmlns="" xmlns:a14="http://schemas.microsoft.com/office/drawing/2010/main" val="0"/>
              </a:ext>
            </a:extLst>
          </a:blip>
          <a:srcRect l="45655"/>
          <a:stretch>
            <a:fillRect/>
          </a:stretch>
        </p:blipFill>
        <p:spPr bwMode="auto">
          <a:xfrm>
            <a:off x="1513463" y="3786885"/>
            <a:ext cx="737109"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userDrawn="1"/>
        </p:nvPicPr>
        <p:blipFill>
          <a:blip r:embed="rId6">
            <a:extLst>
              <a:ext uri="{28A0092B-C50C-407E-A947-70E740481C1C}">
                <a14:useLocalDpi xmlns="" xmlns:a14="http://schemas.microsoft.com/office/drawing/2010/main" val="0"/>
              </a:ext>
            </a:extLst>
          </a:blip>
          <a:srcRect r="55047"/>
          <a:stretch>
            <a:fillRect/>
          </a:stretch>
        </p:blipFill>
        <p:spPr bwMode="auto">
          <a:xfrm>
            <a:off x="2625928" y="3786885"/>
            <a:ext cx="609714"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58952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b="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smtClean="0">
                <a:solidFill>
                  <a:schemeClr val="bg2"/>
                </a:solidFill>
                <a:latin typeface="Helvetica 75 Bold" panose="020b0804020202020204" pitchFamily="34" charset="0"/>
                <a:ea typeface="+mj-ea"/>
                <a:cs typeface="+mj-cs"/>
              </a:rPr>
              <a:t>La légende et les seuils de mesures du </a:t>
            </a:r>
            <a:r>
              <a:rPr lang="fr-FR" sz="2000" kern="1200" spc="-20" baseline="0" smtClean="0">
                <a:solidFill>
                  <a:schemeClr val="accent3"/>
                </a:solidFill>
                <a:latin typeface="Helvetica 75 Bold" panose="020b0804020202020204" pitchFamily="34" charset="0"/>
                <a:ea typeface="+mj-ea"/>
                <a:cs typeface="+mj-cs"/>
              </a:rPr>
              <a:t>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chemeClr val="bg2"/>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0</a:t>
                      </a:r>
                      <a:r>
                        <a:rPr lang="fr-FR" sz="800" kern="1200" baseline="0" smtClean="0">
                          <a:solidFill>
                            <a:schemeClr val="dk1"/>
                          </a:solidFill>
                          <a:latin typeface="+mn-lt"/>
                          <a:ea typeface="+mn-ea"/>
                          <a:cs typeface="+mn-cs"/>
                        </a:rPr>
                        <a:t> et</a:t>
                      </a:r>
                      <a:r>
                        <a:rPr lang="fr-FR" sz="800" kern="1200" smtClean="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Tree>
    <p:extLst>
      <p:ext uri="{BB962C8B-B14F-4D97-AF65-F5344CB8AC3E}">
        <p14:creationId xmlns="" xmlns:p14="http://schemas.microsoft.com/office/powerpoint/2010/main" val="84816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CLIENT]">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smtClean="0">
                <a:solidFill>
                  <a:schemeClr val="bg2"/>
                </a:solidFill>
                <a:latin typeface="Helvetica 75 Bold" panose="020b0804020202020204" pitchFamily="34" charset="0"/>
                <a:ea typeface="+mj-ea"/>
                <a:cs typeface="+mj-cs"/>
              </a:rPr>
              <a:t>La légende des mesures du</a:t>
            </a:r>
            <a:r>
              <a:rPr lang="fr-FR" sz="2000" kern="1200" spc="-20" baseline="0" smtClean="0">
                <a:solidFill>
                  <a:schemeClr val="accent3"/>
                </a:solidFill>
                <a:latin typeface="Helvetica 75 Bold" panose="020b0804020202020204" pitchFamily="34" charset="0"/>
                <a:ea typeface="+mj-ea"/>
                <a:cs typeface="+mj-cs"/>
              </a:rPr>
              <a:t> 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Tree>
    <p:extLst>
      <p:ext uri="{BB962C8B-B14F-4D97-AF65-F5344CB8AC3E}">
        <p14:creationId xmlns="" xmlns:p14="http://schemas.microsoft.com/office/powerpoint/2010/main" val="318163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32E171B0-DC46-40AE-8695-CEF6F7814EE3}"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Data">
    <p:spTree>
      <p:nvGrpSpPr>
        <p:cNvPr id="1" name=""/>
        <p:cNvGrpSpPr/>
        <p:nvPr/>
      </p:nvGrpSpPr>
      <p:grpSpPr>
        <a:xfrm>
          <a:off x="0" y="0"/>
          <a: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2" name="Freeform 8"/>
            <p:cNvSpPr>
              <a:spLocks noEditPoints="1"/>
            </p:cNvSpPr>
            <p:nvPr userDrawn="1"/>
          </p:nvSpPr>
          <p:spPr bwMode="auto">
            <a:xfrm>
              <a:off x="7871738" y="1539999"/>
              <a:ext cx="522095" cy="522095"/>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5" name="Freeform 11"/>
            <p:cNvSpPr/>
            <p:nvPr userDrawn="1"/>
          </p:nvSpPr>
          <p:spPr bwMode="auto">
            <a:xfrm>
              <a:off x="8046967" y="1560107"/>
              <a:ext cx="172356" cy="119931"/>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6" name="Freeform 12"/>
            <p:cNvSpPr/>
            <p:nvPr userDrawn="1"/>
          </p:nvSpPr>
          <p:spPr bwMode="auto">
            <a:xfrm>
              <a:off x="8098673" y="1603196"/>
              <a:ext cx="68942" cy="76842"/>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7" name="Freeform 13"/>
            <p:cNvSpPr/>
            <p:nvPr userDrawn="1"/>
          </p:nvSpPr>
          <p:spPr bwMode="auto">
            <a:xfrm>
              <a:off x="8085028" y="1634795"/>
              <a:ext cx="28726" cy="30880"/>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Freeform 14"/>
            <p:cNvSpPr/>
            <p:nvPr userDrawn="1"/>
          </p:nvSpPr>
          <p:spPr bwMode="auto">
            <a:xfrm>
              <a:off x="8151816" y="1633358"/>
              <a:ext cx="28726" cy="30880"/>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4" name="Freeform 16"/>
            <p:cNvSpPr/>
            <p:nvPr userDrawn="1"/>
          </p:nvSpPr>
          <p:spPr bwMode="auto">
            <a:xfrm>
              <a:off x="8102982" y="1513427"/>
              <a:ext cx="59606" cy="4524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5" name="Freeform 17"/>
            <p:cNvSpPr/>
            <p:nvPr userDrawn="1"/>
          </p:nvSpPr>
          <p:spPr bwMode="auto">
            <a:xfrm>
              <a:off x="8098673" y="1486138"/>
              <a:ext cx="68942" cy="92641"/>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Freeform 20"/>
            <p:cNvSpPr/>
            <p:nvPr userDrawn="1"/>
          </p:nvSpPr>
          <p:spPr bwMode="auto">
            <a:xfrm>
              <a:off x="8125963" y="1545026"/>
              <a:ext cx="13645" cy="4309"/>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21"/>
            <p:cNvSpPr/>
            <p:nvPr userDrawn="1"/>
          </p:nvSpPr>
          <p:spPr bwMode="auto">
            <a:xfrm>
              <a:off x="8127399" y="1519891"/>
              <a:ext cx="8618" cy="17236"/>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48" name="Freeform 22"/>
            <p:cNvSpPr/>
            <p:nvPr userDrawn="1"/>
          </p:nvSpPr>
          <p:spPr bwMode="auto">
            <a:xfrm>
              <a:off x="8102982" y="1483265"/>
              <a:ext cx="59606" cy="48116"/>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3" name="Freeform 26"/>
            <p:cNvSpPr/>
            <p:nvPr userDrawn="1"/>
          </p:nvSpPr>
          <p:spPr bwMode="auto">
            <a:xfrm>
              <a:off x="8237276" y="1890456"/>
              <a:ext cx="172356" cy="119213"/>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4" name="Freeform 27"/>
            <p:cNvSpPr/>
            <p:nvPr userDrawn="1"/>
          </p:nvSpPr>
          <p:spPr bwMode="auto">
            <a:xfrm>
              <a:off x="8294010" y="1816486"/>
              <a:ext cx="58888" cy="92641"/>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7" name="Freeform 30"/>
            <p:cNvSpPr/>
            <p:nvPr userDrawn="1"/>
          </p:nvSpPr>
          <p:spPr bwMode="auto">
            <a:xfrm>
              <a:off x="8292574" y="1812896"/>
              <a:ext cx="61761" cy="4021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8" name="Freeform 31"/>
            <p:cNvSpPr/>
            <p:nvPr userDrawn="1"/>
          </p:nvSpPr>
          <p:spPr bwMode="auto">
            <a:xfrm>
              <a:off x="8316273" y="1874657"/>
              <a:ext cx="14363"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9" name="Freeform 32"/>
            <p:cNvSpPr/>
            <p:nvPr userDrawn="1"/>
          </p:nvSpPr>
          <p:spPr bwMode="auto">
            <a:xfrm>
              <a:off x="8288983" y="1851676"/>
              <a:ext cx="6463"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0" name="Freeform 33"/>
            <p:cNvSpPr/>
            <p:nvPr userDrawn="1"/>
          </p:nvSpPr>
          <p:spPr bwMode="auto">
            <a:xfrm>
              <a:off x="8352180" y="1851676"/>
              <a:ext cx="6463" cy="12927"/>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1" name="Freeform 34"/>
            <p:cNvSpPr/>
            <p:nvPr userDrawn="1"/>
          </p:nvSpPr>
          <p:spPr bwMode="auto">
            <a:xfrm>
              <a:off x="8319145" y="1848803"/>
              <a:ext cx="9336" cy="19390"/>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2" name="Freeform 35"/>
            <p:cNvSpPr/>
            <p:nvPr userDrawn="1"/>
          </p:nvSpPr>
          <p:spPr bwMode="auto">
            <a:xfrm>
              <a:off x="8295446" y="1968016"/>
              <a:ext cx="28008" cy="28008"/>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3" name="Freeform 36"/>
            <p:cNvSpPr/>
            <p:nvPr userDrawn="1"/>
          </p:nvSpPr>
          <p:spPr bwMode="auto">
            <a:xfrm>
              <a:off x="8307655" y="1939290"/>
              <a:ext cx="31599" cy="55298"/>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4" name="Freeform 37"/>
            <p:cNvSpPr/>
            <p:nvPr userDrawn="1"/>
          </p:nvSpPr>
          <p:spPr bwMode="auto">
            <a:xfrm>
              <a:off x="8324172" y="1963707"/>
              <a:ext cx="28008" cy="3016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7" name="Freeform 40"/>
            <p:cNvSpPr/>
            <p:nvPr userDrawn="1"/>
          </p:nvSpPr>
          <p:spPr bwMode="auto">
            <a:xfrm>
              <a:off x="7850912" y="1890456"/>
              <a:ext cx="182410" cy="119213"/>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8" name="Freeform 41"/>
            <p:cNvSpPr/>
            <p:nvPr userDrawn="1"/>
          </p:nvSpPr>
          <p:spPr bwMode="auto">
            <a:xfrm>
              <a:off x="7913391" y="1816486"/>
              <a:ext cx="58888" cy="92641"/>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1" name="Freeform 44"/>
            <p:cNvSpPr/>
            <p:nvPr userDrawn="1"/>
          </p:nvSpPr>
          <p:spPr bwMode="auto">
            <a:xfrm>
              <a:off x="7911954" y="1812896"/>
              <a:ext cx="61043" cy="4021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2" name="Freeform 45"/>
            <p:cNvSpPr/>
            <p:nvPr userDrawn="1"/>
          </p:nvSpPr>
          <p:spPr bwMode="auto">
            <a:xfrm>
              <a:off x="7880356" y="1938572"/>
              <a:ext cx="124240" cy="71097"/>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3" name="Freeform 46"/>
            <p:cNvSpPr/>
            <p:nvPr userDrawn="1"/>
          </p:nvSpPr>
          <p:spPr bwMode="auto">
            <a:xfrm>
              <a:off x="7935653" y="1874657"/>
              <a:ext cx="13645"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4" name="Freeform 47"/>
            <p:cNvSpPr/>
            <p:nvPr userDrawn="1"/>
          </p:nvSpPr>
          <p:spPr bwMode="auto">
            <a:xfrm>
              <a:off x="7908364" y="1851676"/>
              <a:ext cx="5745"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5" name="Freeform 48"/>
            <p:cNvSpPr/>
            <p:nvPr userDrawn="1"/>
          </p:nvSpPr>
          <p:spPr bwMode="auto">
            <a:xfrm>
              <a:off x="7971561" y="1851676"/>
              <a:ext cx="5027" cy="12927"/>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6" name="Freeform 49"/>
            <p:cNvSpPr/>
            <p:nvPr userDrawn="1"/>
          </p:nvSpPr>
          <p:spPr bwMode="auto">
            <a:xfrm>
              <a:off x="7937808" y="1848803"/>
              <a:ext cx="9336" cy="19390"/>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6" name="Freeform 53"/>
            <p:cNvSpPr/>
            <p:nvPr userDrawn="1"/>
          </p:nvSpPr>
          <p:spPr bwMode="auto">
            <a:xfrm>
              <a:off x="8075693" y="1759035"/>
              <a:ext cx="114904" cy="66070"/>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3" name="Freeform 60"/>
            <p:cNvSpPr>
              <a:spLocks noEditPoints="1"/>
            </p:cNvSpPr>
            <p:nvPr userDrawn="1"/>
          </p:nvSpPr>
          <p:spPr bwMode="auto">
            <a:xfrm>
              <a:off x="7969406" y="1672857"/>
              <a:ext cx="326758" cy="293005"/>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4" name="Freeform 61"/>
            <p:cNvSpPr/>
            <p:nvPr userDrawn="1"/>
          </p:nvSpPr>
          <p:spPr bwMode="auto">
            <a:xfrm>
              <a:off x="8117345" y="1955807"/>
              <a:ext cx="10054" cy="1005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Freeform 62"/>
            <p:cNvSpPr/>
            <p:nvPr userDrawn="1"/>
          </p:nvSpPr>
          <p:spPr bwMode="auto">
            <a:xfrm>
              <a:off x="8008186" y="1688656"/>
              <a:ext cx="9336" cy="9336"/>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Freeform 63"/>
            <p:cNvSpPr>
              <a:spLocks noEditPoints="1"/>
            </p:cNvSpPr>
            <p:nvPr userDrawn="1"/>
          </p:nvSpPr>
          <p:spPr bwMode="auto">
            <a:xfrm>
              <a:off x="7894001" y="1643412"/>
              <a:ext cx="49552" cy="63915"/>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Freeform 64"/>
            <p:cNvSpPr>
              <a:spLocks noEditPoints="1"/>
            </p:cNvSpPr>
            <p:nvPr userDrawn="1"/>
          </p:nvSpPr>
          <p:spPr bwMode="auto">
            <a:xfrm>
              <a:off x="8324891" y="1639822"/>
              <a:ext cx="45243" cy="66788"/>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8" name="Freeform 65"/>
            <p:cNvSpPr/>
            <p:nvPr userDrawn="1"/>
          </p:nvSpPr>
          <p:spPr bwMode="auto">
            <a:xfrm>
              <a:off x="8102982" y="2034086"/>
              <a:ext cx="60325" cy="48834"/>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51"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4"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 service Data </a:t>
            </a:r>
            <a:r>
              <a:rPr lang="fr-FR" sz="1400" b="1" baseline="30000" smtClean="0">
                <a:solidFill>
                  <a:schemeClr val="bg1"/>
                </a:solidFill>
                <a:latin typeface="+mj-lt"/>
              </a:rPr>
              <a:t>(1)</a:t>
            </a:r>
            <a:endParaRPr lang="fr-FR" sz="1400" baseline="30000" smtClean="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smtClean="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smtClean="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smtClean="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smtClean="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smtClean="0">
                <a:solidFill>
                  <a:schemeClr val="bg2"/>
                </a:solidFill>
                <a:latin typeface="Helvetica 75 Bold" panose="020b0804020202020204" pitchFamily="34" charset="0"/>
                <a:ea typeface="+mj-ea"/>
                <a:cs typeface="+mj-cs"/>
              </a:rPr>
              <a:t>La légende et les seuils de mesures du </a:t>
            </a:r>
            <a:r>
              <a:rPr lang="fr-FR" sz="2000" kern="1200" spc="-20" baseline="0" smtClean="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 xmlns:p14="http://schemas.microsoft.com/office/powerpoint/2010/main"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smtClean="0">
                <a:solidFill>
                  <a:schemeClr val="tx1"/>
                </a:solidFill>
                <a:latin typeface="Helvetica 75 Bold" panose="020b0804020202020204" pitchFamily="34" charset="0"/>
                <a:ea typeface="+mn-ea"/>
                <a:cs typeface="+mn-cs"/>
              </a:rPr>
              <a:t>(1)</a:t>
            </a:r>
            <a:r>
              <a:rPr lang="fr-FR" sz="600" kern="1200" spc="-20" baseline="0" smtClean="0">
                <a:solidFill>
                  <a:schemeClr val="tx1"/>
                </a:solidFill>
                <a:latin typeface="Helvetica 75 Bold" panose="020b0804020202020204" pitchFamily="34" charset="0"/>
                <a:ea typeface="+mn-ea"/>
                <a:cs typeface="+mn-cs"/>
              </a:rPr>
              <a:t> Data = Donnée</a:t>
            </a:r>
          </a:p>
        </p:txBody>
      </p:sp>
      <p:sp>
        <p:nvSpPr>
          <p:cNvPr id="100"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p:txBody>
      </p:sp>
      <p:sp>
        <p:nvSpPr>
          <p:cNvPr id="101"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Les débits*</a:t>
            </a:r>
            <a:endParaRPr lang="fr-FR" sz="1400" baseline="30000" smtClean="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04"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0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0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11"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14"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15"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pic>
        <p:nvPicPr>
          <p:cNvPr id="116" name="Picture 37"/>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 xmlns:p14="http://schemas.microsoft.com/office/powerpoint/2010/main"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18" name="Tableau 117"/>
          <p:cNvGraphicFramePr>
            <a:graphicFrameLocks noGrp="1"/>
          </p:cNvGraphicFramePr>
          <p:nvPr userDrawn="1">
            <p:extLst>
              <p:ext uri="{D42A27DB-BD31-4B8C-83A1-F6EECF244321}">
                <p14:modId xmlns="" xmlns:p14="http://schemas.microsoft.com/office/powerpoint/2010/main"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19" name="Picture 9" descr="C:\Users\sxcp4969\Downloads\16305\Data_Services_blanc.png"/>
          <p:cNvPicPr>
            <a:picLocks noChangeArrowheads="1"/>
          </p:cNvPicPr>
          <p:nvPr userDrawn="1"/>
        </p:nvPicPr>
        <p:blipFill>
          <a:blip r:embed="rId6">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3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2"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9"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3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3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0"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7"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6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6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spTree>
    <p:extLst>
      <p:ext uri="{BB962C8B-B14F-4D97-AF65-F5344CB8AC3E}">
        <p14:creationId xmlns="" xmlns:p14="http://schemas.microsoft.com/office/powerpoint/2010/main" val="199767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a légende et les seuils de mesures - Service Data">
    <p:spTree>
      <p:nvGrpSpPr>
        <p:cNvPr id="1" name=""/>
        <p:cNvGrpSpPr/>
        <p:nvPr/>
      </p:nvGrpSpPr>
      <p:grpSpPr>
        <a:xfrm>
          <a:off x="0" y="0"/>
          <a:ext cx="0" cy="0"/>
        </a:xfrm>
      </p:grpSpPr>
      <p:grpSp>
        <p:nvGrpSpPr>
          <p:cNvPr id="103" name="Group 5"/>
          <p:cNvGrpSpPr>
            <a:grpSpLocks noChangeAspect="1"/>
          </p:cNvGrpSpPr>
          <p:nvPr userDrawn="1"/>
        </p:nvGrpSpPr>
        <p:grpSpPr>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6" name="Freeform 8"/>
            <p:cNvSpPr>
              <a:spLocks noEditPoints="1"/>
            </p:cNvSpPr>
            <p:nvPr userDrawn="1"/>
          </p:nvSpPr>
          <p:spPr bwMode="auto">
            <a:xfrm>
              <a:off x="2545" y="2478"/>
              <a:ext cx="727" cy="727"/>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9" name="Freeform 11"/>
            <p:cNvSpPr/>
            <p:nvPr userDrawn="1"/>
          </p:nvSpPr>
          <p:spPr bwMode="auto">
            <a:xfrm>
              <a:off x="2789" y="2506"/>
              <a:ext cx="240" cy="167"/>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0" name="Freeform 12"/>
            <p:cNvSpPr/>
            <p:nvPr userDrawn="1"/>
          </p:nvSpPr>
          <p:spPr bwMode="auto">
            <a:xfrm>
              <a:off x="2861" y="2566"/>
              <a:ext cx="96" cy="107"/>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1" name="Freeform 13"/>
            <p:cNvSpPr/>
            <p:nvPr userDrawn="1"/>
          </p:nvSpPr>
          <p:spPr bwMode="auto">
            <a:xfrm>
              <a:off x="2842" y="2610"/>
              <a:ext cx="40" cy="43"/>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2" name="Freeform 14"/>
            <p:cNvSpPr/>
            <p:nvPr userDrawn="1"/>
          </p:nvSpPr>
          <p:spPr bwMode="auto">
            <a:xfrm>
              <a:off x="2935" y="2608"/>
              <a:ext cx="40" cy="43"/>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16"/>
            <p:cNvSpPr/>
            <p:nvPr userDrawn="1"/>
          </p:nvSpPr>
          <p:spPr bwMode="auto">
            <a:xfrm>
              <a:off x="2867" y="2441"/>
              <a:ext cx="83" cy="6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17"/>
            <p:cNvSpPr/>
            <p:nvPr userDrawn="1"/>
          </p:nvSpPr>
          <p:spPr bwMode="auto">
            <a:xfrm>
              <a:off x="2861" y="2403"/>
              <a:ext cx="96" cy="129"/>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Freeform 20"/>
            <p:cNvSpPr/>
            <p:nvPr userDrawn="1"/>
          </p:nvSpPr>
          <p:spPr bwMode="auto">
            <a:xfrm>
              <a:off x="2899" y="2485"/>
              <a:ext cx="19" cy="6"/>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Freeform 21"/>
            <p:cNvSpPr/>
            <p:nvPr userDrawn="1"/>
          </p:nvSpPr>
          <p:spPr bwMode="auto">
            <a:xfrm>
              <a:off x="2901" y="2450"/>
              <a:ext cx="12" cy="24"/>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22"/>
            <p:cNvSpPr/>
            <p:nvPr userDrawn="1"/>
          </p:nvSpPr>
          <p:spPr bwMode="auto">
            <a:xfrm>
              <a:off x="2867" y="2399"/>
              <a:ext cx="83" cy="67"/>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26"/>
            <p:cNvSpPr/>
            <p:nvPr userDrawn="1"/>
          </p:nvSpPr>
          <p:spPr bwMode="auto">
            <a:xfrm>
              <a:off x="3054" y="2966"/>
              <a:ext cx="240" cy="166"/>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27"/>
            <p:cNvSpPr/>
            <p:nvPr userDrawn="1"/>
          </p:nvSpPr>
          <p:spPr bwMode="auto">
            <a:xfrm>
              <a:off x="3133" y="2863"/>
              <a:ext cx="82" cy="129"/>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30"/>
            <p:cNvSpPr/>
            <p:nvPr userDrawn="1"/>
          </p:nvSpPr>
          <p:spPr bwMode="auto">
            <a:xfrm>
              <a:off x="3131" y="2858"/>
              <a:ext cx="86" cy="5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31"/>
            <p:cNvSpPr/>
            <p:nvPr userDrawn="1"/>
          </p:nvSpPr>
          <p:spPr bwMode="auto">
            <a:xfrm>
              <a:off x="3164" y="2944"/>
              <a:ext cx="20"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32"/>
            <p:cNvSpPr/>
            <p:nvPr userDrawn="1"/>
          </p:nvSpPr>
          <p:spPr bwMode="auto">
            <a:xfrm>
              <a:off x="3126" y="2912"/>
              <a:ext cx="9"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33"/>
            <p:cNvSpPr/>
            <p:nvPr userDrawn="1"/>
          </p:nvSpPr>
          <p:spPr bwMode="auto">
            <a:xfrm>
              <a:off x="3214" y="2912"/>
              <a:ext cx="9" cy="18"/>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34"/>
            <p:cNvSpPr/>
            <p:nvPr userDrawn="1"/>
          </p:nvSpPr>
          <p:spPr bwMode="auto">
            <a:xfrm>
              <a:off x="3168" y="2908"/>
              <a:ext cx="13" cy="27"/>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35"/>
            <p:cNvSpPr/>
            <p:nvPr userDrawn="1"/>
          </p:nvSpPr>
          <p:spPr bwMode="auto">
            <a:xfrm>
              <a:off x="3135" y="3074"/>
              <a:ext cx="39" cy="39"/>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36"/>
            <p:cNvSpPr/>
            <p:nvPr userDrawn="1"/>
          </p:nvSpPr>
          <p:spPr bwMode="auto">
            <a:xfrm>
              <a:off x="3152" y="3034"/>
              <a:ext cx="44" cy="77"/>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37"/>
            <p:cNvSpPr/>
            <p:nvPr userDrawn="1"/>
          </p:nvSpPr>
          <p:spPr bwMode="auto">
            <a:xfrm>
              <a:off x="3175" y="3068"/>
              <a:ext cx="39" cy="4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40"/>
            <p:cNvSpPr/>
            <p:nvPr userDrawn="1"/>
          </p:nvSpPr>
          <p:spPr bwMode="auto">
            <a:xfrm>
              <a:off x="2516" y="2966"/>
              <a:ext cx="254" cy="166"/>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41"/>
            <p:cNvSpPr/>
            <p:nvPr userDrawn="1"/>
          </p:nvSpPr>
          <p:spPr bwMode="auto">
            <a:xfrm>
              <a:off x="2603" y="2863"/>
              <a:ext cx="82" cy="129"/>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44"/>
            <p:cNvSpPr/>
            <p:nvPr userDrawn="1"/>
          </p:nvSpPr>
          <p:spPr bwMode="auto">
            <a:xfrm>
              <a:off x="2601" y="2858"/>
              <a:ext cx="85" cy="5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45"/>
            <p:cNvSpPr/>
            <p:nvPr userDrawn="1"/>
          </p:nvSpPr>
          <p:spPr bwMode="auto">
            <a:xfrm>
              <a:off x="2557" y="3033"/>
              <a:ext cx="173" cy="99"/>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Freeform 46"/>
            <p:cNvSpPr/>
            <p:nvPr userDrawn="1"/>
          </p:nvSpPr>
          <p:spPr bwMode="auto">
            <a:xfrm>
              <a:off x="2634" y="2944"/>
              <a:ext cx="19"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47"/>
            <p:cNvSpPr/>
            <p:nvPr userDrawn="1"/>
          </p:nvSpPr>
          <p:spPr bwMode="auto">
            <a:xfrm>
              <a:off x="2596" y="2912"/>
              <a:ext cx="8"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48"/>
            <p:cNvSpPr/>
            <p:nvPr userDrawn="1"/>
          </p:nvSpPr>
          <p:spPr bwMode="auto">
            <a:xfrm>
              <a:off x="2684" y="2912"/>
              <a:ext cx="7" cy="18"/>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49"/>
            <p:cNvSpPr/>
            <p:nvPr userDrawn="1"/>
          </p:nvSpPr>
          <p:spPr bwMode="auto">
            <a:xfrm>
              <a:off x="2637" y="2908"/>
              <a:ext cx="13" cy="27"/>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1" name="Freeform 53"/>
            <p:cNvSpPr/>
            <p:nvPr userDrawn="1"/>
          </p:nvSpPr>
          <p:spPr bwMode="auto">
            <a:xfrm>
              <a:off x="2829" y="2783"/>
              <a:ext cx="160" cy="92"/>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8" name="Freeform 60"/>
            <p:cNvSpPr>
              <a:spLocks noEditPoints="1"/>
            </p:cNvSpPr>
            <p:nvPr userDrawn="1"/>
          </p:nvSpPr>
          <p:spPr bwMode="auto">
            <a:xfrm>
              <a:off x="2681" y="2663"/>
              <a:ext cx="455" cy="408"/>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9" name="Freeform 61"/>
            <p:cNvSpPr/>
            <p:nvPr userDrawn="1"/>
          </p:nvSpPr>
          <p:spPr bwMode="auto">
            <a:xfrm>
              <a:off x="2887" y="3057"/>
              <a:ext cx="14" cy="1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0" name="Freeform 62"/>
            <p:cNvSpPr/>
            <p:nvPr userDrawn="1"/>
          </p:nvSpPr>
          <p:spPr bwMode="auto">
            <a:xfrm>
              <a:off x="2735" y="2685"/>
              <a:ext cx="13" cy="13"/>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1" name="Freeform 63"/>
            <p:cNvSpPr>
              <a:spLocks noEditPoints="1"/>
            </p:cNvSpPr>
            <p:nvPr userDrawn="1"/>
          </p:nvSpPr>
          <p:spPr bwMode="auto">
            <a:xfrm>
              <a:off x="2576" y="2622"/>
              <a:ext cx="69" cy="89"/>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2" name="Freeform 64"/>
            <p:cNvSpPr>
              <a:spLocks noEditPoints="1"/>
            </p:cNvSpPr>
            <p:nvPr userDrawn="1"/>
          </p:nvSpPr>
          <p:spPr bwMode="auto">
            <a:xfrm>
              <a:off x="3176" y="2617"/>
              <a:ext cx="63" cy="93"/>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3" name="Freeform 65"/>
            <p:cNvSpPr/>
            <p:nvPr userDrawn="1"/>
          </p:nvSpPr>
          <p:spPr bwMode="auto">
            <a:xfrm>
              <a:off x="2867" y="3166"/>
              <a:ext cx="84" cy="68"/>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ct val="0"/>
              </a:spcAft>
              <a:buClrTx/>
              <a:buSzTx/>
              <a:buFontTx/>
              <a:buNone/>
              <a:defRPr/>
            </a:pPr>
            <a:r>
              <a:rPr lang="fr-FR" sz="2000" kern="1200" spc="-20" baseline="0" smtClean="0">
                <a:solidFill>
                  <a:schemeClr val="bg2"/>
                </a:solidFill>
                <a:latin typeface="Helvetica 75 Bold" panose="020b0804020202020204" pitchFamily="34" charset="0"/>
                <a:ea typeface="+mj-ea"/>
                <a:cs typeface="+mj-cs"/>
              </a:rPr>
              <a:t>La légende des mesures du </a:t>
            </a:r>
            <a:r>
              <a:rPr lang="fr-FR" sz="2000" kern="1200" spc="-20" baseline="0" smtClean="0">
                <a:solidFill>
                  <a:schemeClr val="accent2"/>
                </a:solidFill>
                <a:latin typeface="Helvetica 75 Bold" panose="020b0804020202020204" pitchFamily="34" charset="0"/>
                <a:ea typeface="+mj-ea"/>
                <a:cs typeface="+mj-cs"/>
              </a:rPr>
              <a:t>service Data</a:t>
            </a:r>
            <a:endParaRPr lang="fr-FR" smtClean="0"/>
          </a:p>
        </p:txBody>
      </p:sp>
      <p:graphicFrame>
        <p:nvGraphicFramePr>
          <p:cNvPr id="26" name="Tableau 25"/>
          <p:cNvGraphicFramePr>
            <a:graphicFrameLocks noGrp="1"/>
          </p:cNvGraphicFramePr>
          <p:nvPr userDrawn="1">
            <p:extLst>
              <p:ext uri="{D42A27DB-BD31-4B8C-83A1-F6EECF244321}">
                <p14:modId xmlns="" xmlns:p14="http://schemas.microsoft.com/office/powerpoint/2010/main"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smtClean="0">
                <a:solidFill>
                  <a:schemeClr val="tx1"/>
                </a:solidFill>
                <a:latin typeface="Helvetica 75 Bold" panose="020b0804020202020204" pitchFamily="34" charset="0"/>
                <a:ea typeface="+mn-ea"/>
                <a:cs typeface="+mn-cs"/>
              </a:rPr>
              <a:t>(1)</a:t>
            </a:r>
            <a:r>
              <a:rPr lang="fr-FR" sz="600" kern="1200" spc="-20" baseline="0" smtClean="0">
                <a:solidFill>
                  <a:schemeClr val="tx1"/>
                </a:solidFill>
                <a:latin typeface="Helvetica 75 Bold" panose="020b0804020202020204" pitchFamily="34" charset="0"/>
                <a:ea typeface="+mn-ea"/>
                <a:cs typeface="+mn-cs"/>
              </a:rPr>
              <a:t> Data = Donnée</a:t>
            </a:r>
          </a:p>
        </p:txBody>
      </p:sp>
      <p:sp>
        <p:nvSpPr>
          <p:cNvPr id="99"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 service Data </a:t>
            </a:r>
            <a:r>
              <a:rPr lang="fr-FR" sz="1400" b="1" baseline="30000" smtClean="0">
                <a:solidFill>
                  <a:schemeClr val="bg1"/>
                </a:solidFill>
                <a:latin typeface="+mj-lt"/>
              </a:rPr>
              <a:t>(1)</a:t>
            </a:r>
            <a:endParaRPr lang="fr-FR" sz="1400" baseline="30000" smtClean="0">
              <a:solidFill>
                <a:schemeClr val="bg1"/>
              </a:solidFill>
              <a:latin typeface="+mj-lt"/>
            </a:endParaRPr>
          </a:p>
        </p:txBody>
      </p:sp>
      <p:sp>
        <p:nvSpPr>
          <p:cNvPr id="164"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p:txBody>
      </p:sp>
      <p:sp>
        <p:nvSpPr>
          <p:cNvPr id="165"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Les débits*</a:t>
            </a:r>
            <a:endParaRPr lang="fr-FR" sz="1400" baseline="30000" smtClean="0">
              <a:solidFill>
                <a:schemeClr val="bg1"/>
              </a:solidFill>
              <a:latin typeface="+mj-lt"/>
            </a:endParaRPr>
          </a:p>
        </p:txBody>
      </p:sp>
      <p:pic>
        <p:nvPicPr>
          <p:cNvPr id="180" name="Picture 37"/>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 xmlns:p14="http://schemas.microsoft.com/office/powerpoint/2010/main"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82" name="Tableau 181"/>
          <p:cNvGraphicFramePr>
            <a:graphicFrameLocks noGrp="1"/>
          </p:cNvGraphicFramePr>
          <p:nvPr userDrawn="1">
            <p:extLst>
              <p:ext uri="{D42A27DB-BD31-4B8C-83A1-F6EECF244321}">
                <p14:modId xmlns="" xmlns:p14="http://schemas.microsoft.com/office/powerpoint/2010/main"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85"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88"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89"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2"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9"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6"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9"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0"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3"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6"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7"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0"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6">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62875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xfrm>
      </p:grpSpPr>
      <p:sp>
        <p:nvSpPr>
          <p:cNvPr id="97" name="Freeform 7"/>
          <p:cNvSpPr/>
          <p:nvPr/>
        </p:nvSpPr>
        <p:spPr bwMode="auto">
          <a:xfrm>
            <a:off x="1034599" y="546525"/>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8" name="Freeform 6"/>
          <p:cNvSpPr/>
          <p:nvPr/>
        </p:nvSpPr>
        <p:spPr bwMode="auto">
          <a:xfrm>
            <a:off x="3414700" y="76109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2" name="Group 5"/>
            <p:cNvGrpSpPr>
              <a:grpSpLocks noChangeAspect="1"/>
            </p:cNvGrpSpPr>
            <p:nvPr userDrawn="1"/>
          </p:nvGrpSpPr>
          <p:grpSpPr>
            <a:xfrm>
              <a:off x="4827587" y="1795462"/>
              <a:ext cx="4316413" cy="3348038"/>
              <a:chOff x="3048" y="788"/>
              <a:chExt cx="2719" cy="2109"/>
            </a:xfrm>
          </p:grpSpPr>
          <p:grpSp>
            <p:nvGrpSpPr>
              <p:cNvPr id="166" name="Group 206"/>
              <p:cNvGrpSpPr/>
              <p:nvPr userDrawn="1"/>
            </p:nvGrpSpPr>
            <p:grpSpPr>
              <a:xfrm>
                <a:off x="3048" y="788"/>
                <a:ext cx="2719" cy="2109"/>
                <a:chOff x="3048" y="788"/>
                <a:chExt cx="2719" cy="2109"/>
              </a:xfrm>
            </p:grpSpPr>
            <p:sp>
              <p:nvSpPr>
                <p:cNvPr id="3341" name="Freeform 8"/>
                <p:cNvSpPr/>
                <p:nvPr userDrawn="1"/>
              </p:nvSpPr>
              <p:spPr bwMode="auto">
                <a:xfrm>
                  <a:off x="3048" y="1184"/>
                  <a:ext cx="2719" cy="1713"/>
                </a:xfrm>
                <a:custGeom>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2">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3" name="Freeform 140"/>
                <p:cNvSpPr/>
                <p:nvPr userDrawn="1"/>
              </p:nvSpPr>
              <p:spPr bwMode="auto">
                <a:xfrm>
                  <a:off x="4712" y="2020"/>
                  <a:ext cx="3" cy="2"/>
                </a:xfrm>
                <a:custGeom>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4" name="Freeform 141"/>
                <p:cNvSpPr/>
                <p:nvPr userDrawn="1"/>
              </p:nvSpPr>
              <p:spPr bwMode="auto">
                <a:xfrm>
                  <a:off x="4754" y="2020"/>
                  <a:ext cx="6" cy="2"/>
                </a:xfrm>
                <a:custGeom>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6" name="Freeform 143"/>
                <p:cNvSpPr/>
                <p:nvPr userDrawn="1"/>
              </p:nvSpPr>
              <p:spPr bwMode="auto">
                <a:xfrm>
                  <a:off x="4727" y="2018"/>
                  <a:ext cx="17" cy="2"/>
                </a:xfrm>
                <a:custGeom>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2" name="Freeform 149"/>
                <p:cNvSpPr/>
                <p:nvPr userDrawn="1"/>
              </p:nvSpPr>
              <p:spPr bwMode="auto">
                <a:xfrm>
                  <a:off x="4645" y="1938"/>
                  <a:ext cx="60" cy="113"/>
                </a:xfrm>
                <a:custGeom>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3" name="Freeform 150"/>
                <p:cNvSpPr/>
                <p:nvPr userDrawn="1"/>
              </p:nvSpPr>
              <p:spPr bwMode="auto">
                <a:xfrm>
                  <a:off x="4640" y="1857"/>
                  <a:ext cx="68" cy="82"/>
                </a:xfrm>
                <a:custGeom>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4" name="Freeform 151"/>
                <p:cNvSpPr/>
                <p:nvPr userDrawn="1"/>
              </p:nvSpPr>
              <p:spPr bwMode="auto">
                <a:xfrm>
                  <a:off x="4669" y="1854"/>
                  <a:ext cx="13" cy="6"/>
                </a:xfrm>
                <a:custGeom>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8" name="Freeform 155"/>
                <p:cNvSpPr/>
                <p:nvPr userDrawn="1"/>
              </p:nvSpPr>
              <p:spPr bwMode="auto">
                <a:xfrm>
                  <a:off x="4670" y="1860"/>
                  <a:ext cx="11" cy="12"/>
                </a:xfrm>
                <a:custGeom>
                  <a:gdLst>
                    <a:gd name="T0" fmla="*/ 11 w 11"/>
                    <a:gd name="T1" fmla="*/ 0 h 12"/>
                    <a:gd name="T2" fmla="*/ 6 w 11"/>
                    <a:gd name="T3" fmla="*/ 12 h 12"/>
                    <a:gd name="T4" fmla="*/ 0 w 11"/>
                    <a:gd name="T5" fmla="*/ 0 h 12"/>
                    <a:gd name="T6" fmla="*/ 11 w 11"/>
                    <a:gd name="T7" fmla="*/ 0 h 12"/>
                  </a:gd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9" name="Freeform 156"/>
                <p:cNvSpPr/>
                <p:nvPr userDrawn="1"/>
              </p:nvSpPr>
              <p:spPr bwMode="auto">
                <a:xfrm>
                  <a:off x="4670" y="1867"/>
                  <a:ext cx="11" cy="59"/>
                </a:xfrm>
                <a:custGeom>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0" name="Freeform 157"/>
                <p:cNvSpPr/>
                <p:nvPr userDrawn="1"/>
              </p:nvSpPr>
              <p:spPr bwMode="auto">
                <a:xfrm>
                  <a:off x="4667" y="1855"/>
                  <a:ext cx="9" cy="11"/>
                </a:xfrm>
                <a:custGeom>
                  <a:gdLst>
                    <a:gd name="T0" fmla="*/ 5 w 5"/>
                    <a:gd name="T1" fmla="*/ 3 h 6"/>
                    <a:gd name="T2" fmla="*/ 2 w 5"/>
                    <a:gd name="T3" fmla="*/ 6 h 6"/>
                    <a:gd name="T4" fmla="*/ 0 w 5"/>
                    <a:gd name="T5" fmla="*/ 1 h 6"/>
                    <a:gd name="T6" fmla="*/ 1 w 5"/>
                    <a:gd name="T7" fmla="*/ 0 h 6"/>
                    <a:gd name="T8" fmla="*/ 5 w 5"/>
                    <a:gd name="T9" fmla="*/ 3 h 6"/>
                  </a:gd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1" name="Freeform 158"/>
                <p:cNvSpPr/>
                <p:nvPr userDrawn="1"/>
              </p:nvSpPr>
              <p:spPr bwMode="auto">
                <a:xfrm>
                  <a:off x="4676" y="1855"/>
                  <a:ext cx="8" cy="11"/>
                </a:xfrm>
                <a:custGeom>
                  <a:gdLst>
                    <a:gd name="T0" fmla="*/ 0 w 5"/>
                    <a:gd name="T1" fmla="*/ 3 h 6"/>
                    <a:gd name="T2" fmla="*/ 3 w 5"/>
                    <a:gd name="T3" fmla="*/ 6 h 6"/>
                    <a:gd name="T4" fmla="*/ 5 w 5"/>
                    <a:gd name="T5" fmla="*/ 1 h 6"/>
                    <a:gd name="T6" fmla="*/ 4 w 5"/>
                    <a:gd name="T7" fmla="*/ 0 h 6"/>
                    <a:gd name="T8" fmla="*/ 0 w 5"/>
                    <a:gd name="T9" fmla="*/ 3 h 6"/>
                  </a:gd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2" name="Freeform 159"/>
                <p:cNvSpPr/>
                <p:nvPr userDrawn="1"/>
              </p:nvSpPr>
              <p:spPr bwMode="auto">
                <a:xfrm>
                  <a:off x="4655" y="1938"/>
                  <a:ext cx="50" cy="5"/>
                </a:xfrm>
                <a:custGeom>
                  <a:gdLst>
                    <a:gd name="T0" fmla="*/ 50 w 50"/>
                    <a:gd name="T1" fmla="*/ 0 h 5"/>
                    <a:gd name="T2" fmla="*/ 50 w 50"/>
                    <a:gd name="T3" fmla="*/ 5 h 5"/>
                    <a:gd name="T4" fmla="*/ 2 w 50"/>
                    <a:gd name="T5" fmla="*/ 5 h 5"/>
                    <a:gd name="T6" fmla="*/ 0 w 50"/>
                    <a:gd name="T7" fmla="*/ 0 h 5"/>
                    <a:gd name="T8" fmla="*/ 50 w 50"/>
                    <a:gd name="T9" fmla="*/ 0 h 5"/>
                  </a:gd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3" name="Freeform 160"/>
                <p:cNvSpPr/>
                <p:nvPr userDrawn="1"/>
              </p:nvSpPr>
              <p:spPr bwMode="auto">
                <a:xfrm>
                  <a:off x="4646" y="1938"/>
                  <a:ext cx="11" cy="10"/>
                </a:xfrm>
                <a:custGeom>
                  <a:gdLst>
                    <a:gd name="T0" fmla="*/ 9 w 11"/>
                    <a:gd name="T1" fmla="*/ 0 h 10"/>
                    <a:gd name="T2" fmla="*/ 0 w 11"/>
                    <a:gd name="T3" fmla="*/ 1 h 10"/>
                    <a:gd name="T4" fmla="*/ 0 w 11"/>
                    <a:gd name="T5" fmla="*/ 10 h 10"/>
                    <a:gd name="T6" fmla="*/ 11 w 11"/>
                    <a:gd name="T7" fmla="*/ 6 h 10"/>
                    <a:gd name="T8" fmla="*/ 9 w 11"/>
                    <a:gd name="T9" fmla="*/ 0 h 10"/>
                  </a:gd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4" name="Freeform 161"/>
                <p:cNvSpPr/>
                <p:nvPr userDrawn="1"/>
              </p:nvSpPr>
              <p:spPr bwMode="auto">
                <a:xfrm>
                  <a:off x="4640" y="2051"/>
                  <a:ext cx="32" cy="13"/>
                </a:xfrm>
                <a:custGeom>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5" name="Freeform 162"/>
                <p:cNvSpPr/>
                <p:nvPr userDrawn="1"/>
              </p:nvSpPr>
              <p:spPr bwMode="auto">
                <a:xfrm>
                  <a:off x="4679" y="2051"/>
                  <a:ext cx="33" cy="13"/>
                </a:xfrm>
                <a:custGeom>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8" name="Freeform 165"/>
                <p:cNvSpPr/>
                <p:nvPr userDrawn="1"/>
              </p:nvSpPr>
              <p:spPr bwMode="auto">
                <a:xfrm>
                  <a:off x="4672" y="1833"/>
                  <a:ext cx="7" cy="2"/>
                </a:xfrm>
                <a:custGeom>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9" name="Freeform 166"/>
                <p:cNvSpPr/>
                <p:nvPr userDrawn="1"/>
              </p:nvSpPr>
              <p:spPr bwMode="auto">
                <a:xfrm>
                  <a:off x="4670" y="1842"/>
                  <a:ext cx="12" cy="1"/>
                </a:xfrm>
                <a:custGeom>
                  <a:gdLst>
                    <a:gd name="T0" fmla="*/ 7 w 7"/>
                    <a:gd name="T1" fmla="*/ 0 h 1"/>
                    <a:gd name="T2" fmla="*/ 3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2" name="Freeform 169"/>
                <p:cNvSpPr/>
                <p:nvPr userDrawn="1"/>
              </p:nvSpPr>
              <p:spPr bwMode="auto">
                <a:xfrm>
                  <a:off x="4684" y="1850"/>
                  <a:ext cx="36" cy="57"/>
                </a:xfrm>
                <a:custGeom>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3" name="Freeform 170"/>
                <p:cNvSpPr/>
                <p:nvPr userDrawn="1"/>
              </p:nvSpPr>
              <p:spPr bwMode="auto">
                <a:xfrm>
                  <a:off x="4655" y="1797"/>
                  <a:ext cx="43" cy="26"/>
                </a:xfrm>
                <a:custGeom>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4" name="Freeform 171"/>
                <p:cNvSpPr/>
                <p:nvPr userDrawn="1"/>
              </p:nvSpPr>
              <p:spPr bwMode="auto">
                <a:xfrm>
                  <a:off x="4689" y="1821"/>
                  <a:ext cx="16" cy="29"/>
                </a:xfrm>
                <a:custGeom>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5" name="Freeform 172"/>
                <p:cNvSpPr/>
                <p:nvPr userDrawn="1"/>
              </p:nvSpPr>
              <p:spPr bwMode="auto">
                <a:xfrm>
                  <a:off x="4689" y="1833"/>
                  <a:ext cx="16" cy="21"/>
                </a:xfrm>
                <a:custGeom>
                  <a:gdLst>
                    <a:gd name="T0" fmla="*/ 3 w 9"/>
                    <a:gd name="T1" fmla="*/ 12 h 12"/>
                    <a:gd name="T2" fmla="*/ 4 w 9"/>
                    <a:gd name="T3" fmla="*/ 1 h 12"/>
                    <a:gd name="T4" fmla="*/ 9 w 9"/>
                    <a:gd name="T5" fmla="*/ 11 h 12"/>
                    <a:gd name="T6" fmla="*/ 3 w 9"/>
                    <a:gd name="T7" fmla="*/ 12 h 12"/>
                  </a:gd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9" name="Freeform 176"/>
                <p:cNvSpPr/>
                <p:nvPr userDrawn="1"/>
              </p:nvSpPr>
              <p:spPr bwMode="auto">
                <a:xfrm>
                  <a:off x="4527" y="2366"/>
                  <a:ext cx="332" cy="445"/>
                </a:xfrm>
                <a:custGeom>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0" name="Freeform 177"/>
                <p:cNvSpPr/>
                <p:nvPr userDrawn="1"/>
              </p:nvSpPr>
              <p:spPr bwMode="auto">
                <a:xfrm>
                  <a:off x="4527" y="2366"/>
                  <a:ext cx="332" cy="445"/>
                </a:xfrm>
                <a:custGeom>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2" name="Freeform 179"/>
                <p:cNvSpPr/>
                <p:nvPr userDrawn="1"/>
              </p:nvSpPr>
              <p:spPr bwMode="auto">
                <a:xfrm>
                  <a:off x="4527" y="1023"/>
                  <a:ext cx="332" cy="445"/>
                </a:xfrm>
                <a:custGeom>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3" name="Freeform 180"/>
                <p:cNvSpPr/>
                <p:nvPr userDrawn="1"/>
              </p:nvSpPr>
              <p:spPr bwMode="auto">
                <a:xfrm>
                  <a:off x="4527" y="1023"/>
                  <a:ext cx="332" cy="445"/>
                </a:xfrm>
                <a:custGeom>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5" name="Freeform 182"/>
                <p:cNvSpPr/>
                <p:nvPr userDrawn="1"/>
              </p:nvSpPr>
              <p:spPr bwMode="auto">
                <a:xfrm>
                  <a:off x="4521" y="1465"/>
                  <a:ext cx="343" cy="10"/>
                </a:xfrm>
                <a:custGeom>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6" name="Freeform 183"/>
                <p:cNvSpPr/>
                <p:nvPr userDrawn="1"/>
              </p:nvSpPr>
              <p:spPr bwMode="auto">
                <a:xfrm>
                  <a:off x="4521" y="1019"/>
                  <a:ext cx="343" cy="9"/>
                </a:xfrm>
                <a:custGeom>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7" name="Freeform 184"/>
                <p:cNvSpPr/>
                <p:nvPr userDrawn="1"/>
              </p:nvSpPr>
              <p:spPr bwMode="auto">
                <a:xfrm>
                  <a:off x="4521" y="2357"/>
                  <a:ext cx="343" cy="11"/>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8" name="Freeform 185"/>
                <p:cNvSpPr/>
                <p:nvPr userDrawn="1"/>
              </p:nvSpPr>
              <p:spPr bwMode="auto">
                <a:xfrm>
                  <a:off x="4521" y="2805"/>
                  <a:ext cx="343" cy="10"/>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9" name="Freeform 186"/>
                <p:cNvSpPr/>
                <p:nvPr userDrawn="1"/>
              </p:nvSpPr>
              <p:spPr bwMode="auto">
                <a:xfrm>
                  <a:off x="4527" y="1470"/>
                  <a:ext cx="332" cy="445"/>
                </a:xfrm>
                <a:custGeom>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0" name="Freeform 187"/>
                <p:cNvSpPr/>
                <p:nvPr userDrawn="1"/>
              </p:nvSpPr>
              <p:spPr bwMode="auto">
                <a:xfrm>
                  <a:off x="4527" y="1470"/>
                  <a:ext cx="332" cy="445"/>
                </a:xfrm>
                <a:custGeom>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2" name="Freeform 189"/>
                <p:cNvSpPr/>
                <p:nvPr userDrawn="1"/>
              </p:nvSpPr>
              <p:spPr bwMode="auto">
                <a:xfrm>
                  <a:off x="4527" y="1919"/>
                  <a:ext cx="332" cy="443"/>
                </a:xfrm>
                <a:custGeom>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3" name="Freeform 190"/>
                <p:cNvSpPr/>
                <p:nvPr userDrawn="1"/>
              </p:nvSpPr>
              <p:spPr bwMode="auto">
                <a:xfrm>
                  <a:off x="4527" y="1919"/>
                  <a:ext cx="332" cy="443"/>
                </a:xfrm>
                <a:custGeom>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5" name="Freeform 192"/>
                <p:cNvSpPr/>
                <p:nvPr userDrawn="1"/>
              </p:nvSpPr>
              <p:spPr bwMode="auto">
                <a:xfrm>
                  <a:off x="4521" y="1910"/>
                  <a:ext cx="343" cy="10"/>
                </a:xfrm>
                <a:custGeom>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6" name="Freeform 193"/>
                <p:cNvSpPr/>
                <p:nvPr userDrawn="1"/>
              </p:nvSpPr>
              <p:spPr bwMode="auto">
                <a:xfrm>
                  <a:off x="4684" y="1239"/>
                  <a:ext cx="16" cy="13"/>
                </a:xfrm>
                <a:custGeom>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7" name="Freeform 194"/>
                <p:cNvSpPr/>
                <p:nvPr userDrawn="1"/>
              </p:nvSpPr>
              <p:spPr bwMode="auto">
                <a:xfrm>
                  <a:off x="4684" y="1686"/>
                  <a:ext cx="16" cy="13"/>
                </a:xfrm>
                <a:custGeom>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8" name="Freeform 195"/>
                <p:cNvSpPr/>
                <p:nvPr userDrawn="1"/>
              </p:nvSpPr>
              <p:spPr bwMode="auto">
                <a:xfrm>
                  <a:off x="4684" y="2135"/>
                  <a:ext cx="16" cy="12"/>
                </a:xfrm>
                <a:custGeom>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9" name="Freeform 196"/>
                <p:cNvSpPr/>
                <p:nvPr userDrawn="1"/>
              </p:nvSpPr>
              <p:spPr bwMode="auto">
                <a:xfrm>
                  <a:off x="4684" y="2582"/>
                  <a:ext cx="16" cy="14"/>
                </a:xfrm>
                <a:custGeom>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2" name="Freeform 199"/>
                <p:cNvSpPr>
                  <a:spLocks noEditPoints="1"/>
                </p:cNvSpPr>
                <p:nvPr userDrawn="1"/>
              </p:nvSpPr>
              <p:spPr bwMode="auto">
                <a:xfrm>
                  <a:off x="4326" y="848"/>
                  <a:ext cx="48" cy="159"/>
                </a:xfrm>
                <a:custGeom>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3" name="Freeform 200"/>
                <p:cNvSpPr/>
                <p:nvPr userDrawn="1"/>
              </p:nvSpPr>
              <p:spPr bwMode="auto">
                <a:xfrm>
                  <a:off x="4318" y="867"/>
                  <a:ext cx="22" cy="96"/>
                </a:xfrm>
                <a:custGeom>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4" name="Freeform 201"/>
                <p:cNvSpPr/>
                <p:nvPr userDrawn="1"/>
              </p:nvSpPr>
              <p:spPr bwMode="auto">
                <a:xfrm>
                  <a:off x="4362" y="867"/>
                  <a:ext cx="22" cy="96"/>
                </a:xfrm>
                <a:custGeom>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6" name="Freeform 203"/>
                <p:cNvSpPr>
                  <a:spLocks noEditPoints="1"/>
                </p:cNvSpPr>
                <p:nvPr userDrawn="1"/>
              </p:nvSpPr>
              <p:spPr bwMode="auto">
                <a:xfrm>
                  <a:off x="4009" y="810"/>
                  <a:ext cx="136" cy="178"/>
                </a:xfrm>
                <a:custGeom>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167" name="Group 407"/>
              <p:cNvGrpSpPr/>
              <p:nvPr userDrawn="1"/>
            </p:nvGrpSpPr>
            <p:grpSpPr>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2" name="Freeform 220"/>
                <p:cNvSpPr/>
                <p:nvPr userDrawn="1"/>
              </p:nvSpPr>
              <p:spPr bwMode="auto">
                <a:xfrm>
                  <a:off x="3971" y="2493"/>
                  <a:ext cx="526" cy="404"/>
                </a:xfrm>
                <a:custGeom>
                  <a:gdLst>
                    <a:gd name="T0" fmla="*/ 290 w 307"/>
                    <a:gd name="T1" fmla="*/ 73 h 236"/>
                    <a:gd name="T2" fmla="*/ 184 w 307"/>
                    <a:gd name="T3" fmla="*/ 211 h 236"/>
                    <a:gd name="T4" fmla="*/ 17 w 307"/>
                    <a:gd name="T5" fmla="*/ 163 h 236"/>
                    <a:gd name="T6" fmla="*/ 123 w 307"/>
                    <a:gd name="T7" fmla="*/ 25 h 236"/>
                    <a:gd name="T8" fmla="*/ 290 w 307"/>
                    <a:gd name="T9" fmla="*/ 73 h 236"/>
                  </a:gd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3" name="Freeform 221"/>
                <p:cNvSpPr/>
                <p:nvPr userDrawn="1"/>
              </p:nvSpPr>
              <p:spPr bwMode="auto">
                <a:xfrm>
                  <a:off x="4290" y="2613"/>
                  <a:ext cx="69" cy="78"/>
                </a:xfrm>
                <a:custGeom>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5" name="Freeform 223"/>
                <p:cNvSpPr/>
                <p:nvPr userDrawn="1"/>
              </p:nvSpPr>
              <p:spPr bwMode="auto">
                <a:xfrm>
                  <a:off x="4300" y="2549"/>
                  <a:ext cx="43" cy="33"/>
                </a:xfrm>
                <a:custGeom>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0" name="Freeform 228"/>
                <p:cNvSpPr/>
                <p:nvPr userDrawn="1"/>
              </p:nvSpPr>
              <p:spPr bwMode="auto">
                <a:xfrm>
                  <a:off x="4321" y="2594"/>
                  <a:ext cx="3" cy="2"/>
                </a:xfrm>
                <a:custGeom>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1" name="Freeform 229"/>
                <p:cNvSpPr/>
                <p:nvPr userDrawn="1"/>
              </p:nvSpPr>
              <p:spPr bwMode="auto">
                <a:xfrm>
                  <a:off x="4316" y="2601"/>
                  <a:ext cx="14" cy="3"/>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2" name="Freeform 230"/>
                <p:cNvSpPr/>
                <p:nvPr userDrawn="1"/>
              </p:nvSpPr>
              <p:spPr bwMode="auto">
                <a:xfrm>
                  <a:off x="4316" y="2609"/>
                  <a:ext cx="14" cy="10"/>
                </a:xfrm>
                <a:custGeom>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3" name="Freeform 231"/>
                <p:cNvSpPr/>
                <p:nvPr userDrawn="1"/>
              </p:nvSpPr>
              <p:spPr bwMode="auto">
                <a:xfrm>
                  <a:off x="4311" y="2611"/>
                  <a:ext cx="12" cy="14"/>
                </a:xfrm>
                <a:custGeom>
                  <a:gdLst>
                    <a:gd name="T0" fmla="*/ 7 w 7"/>
                    <a:gd name="T1" fmla="*/ 5 h 8"/>
                    <a:gd name="T2" fmla="*/ 3 w 7"/>
                    <a:gd name="T3" fmla="*/ 0 h 8"/>
                    <a:gd name="T4" fmla="*/ 1 w 7"/>
                    <a:gd name="T5" fmla="*/ 1 h 8"/>
                    <a:gd name="T6" fmla="*/ 5 w 7"/>
                    <a:gd name="T7" fmla="*/ 8 h 8"/>
                    <a:gd name="T8" fmla="*/ 7 w 7"/>
                    <a:gd name="T9" fmla="*/ 5 h 8"/>
                  </a:gd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4" name="Freeform 232"/>
                <p:cNvSpPr/>
                <p:nvPr userDrawn="1"/>
              </p:nvSpPr>
              <p:spPr bwMode="auto">
                <a:xfrm>
                  <a:off x="4323" y="2611"/>
                  <a:ext cx="10" cy="14"/>
                </a:xfrm>
                <a:custGeom>
                  <a:gdLst>
                    <a:gd name="T0" fmla="*/ 0 w 6"/>
                    <a:gd name="T1" fmla="*/ 5 h 8"/>
                    <a:gd name="T2" fmla="*/ 4 w 6"/>
                    <a:gd name="T3" fmla="*/ 0 h 8"/>
                    <a:gd name="T4" fmla="*/ 6 w 6"/>
                    <a:gd name="T5" fmla="*/ 1 h 8"/>
                    <a:gd name="T6" fmla="*/ 2 w 6"/>
                    <a:gd name="T7" fmla="*/ 8 h 8"/>
                    <a:gd name="T8" fmla="*/ 0 w 6"/>
                    <a:gd name="T9" fmla="*/ 5 h 8"/>
                  </a:gd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5" name="Freeform 233"/>
                <p:cNvSpPr/>
                <p:nvPr userDrawn="1"/>
              </p:nvSpPr>
              <p:spPr bwMode="auto">
                <a:xfrm>
                  <a:off x="4273" y="2623"/>
                  <a:ext cx="99" cy="22"/>
                </a:xfrm>
                <a:custGeom>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57"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9" name="Freeform 237"/>
                <p:cNvSpPr/>
                <p:nvPr userDrawn="1"/>
              </p:nvSpPr>
              <p:spPr bwMode="auto">
                <a:xfrm>
                  <a:off x="4119" y="2450"/>
                  <a:ext cx="68"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1" name="Freeform 239"/>
                <p:cNvSpPr/>
                <p:nvPr userDrawn="1"/>
              </p:nvSpPr>
              <p:spPr bwMode="auto">
                <a:xfrm>
                  <a:off x="4288" y="2450"/>
                  <a:ext cx="69"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2" name="Freeform 240"/>
                <p:cNvSpPr/>
                <p:nvPr userDrawn="1"/>
              </p:nvSpPr>
              <p:spPr bwMode="auto">
                <a:xfrm>
                  <a:off x="4222" y="2119"/>
                  <a:ext cx="12" cy="34"/>
                </a:xfrm>
                <a:custGeom>
                  <a:gdLst>
                    <a:gd name="T0" fmla="*/ 0 w 7"/>
                    <a:gd name="T1" fmla="*/ 0 h 20"/>
                    <a:gd name="T2" fmla="*/ 2 w 7"/>
                    <a:gd name="T3" fmla="*/ 3 h 20"/>
                    <a:gd name="T4" fmla="*/ 7 w 7"/>
                    <a:gd name="T5" fmla="*/ 20 h 20"/>
                    <a:gd name="T6" fmla="*/ 0 w 7"/>
                    <a:gd name="T7" fmla="*/ 0 h 20"/>
                  </a:gd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3" name="Freeform 241"/>
                <p:cNvSpPr/>
                <p:nvPr userDrawn="1"/>
              </p:nvSpPr>
              <p:spPr bwMode="auto">
                <a:xfrm>
                  <a:off x="4198" y="2064"/>
                  <a:ext cx="42" cy="52"/>
                </a:xfrm>
                <a:custGeom>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4" name="Freeform 242"/>
                <p:cNvSpPr/>
                <p:nvPr userDrawn="1"/>
              </p:nvSpPr>
              <p:spPr bwMode="auto">
                <a:xfrm>
                  <a:off x="4206" y="2107"/>
                  <a:ext cx="16" cy="12"/>
                </a:xfrm>
                <a:custGeom>
                  <a:gdLst>
                    <a:gd name="T0" fmla="*/ 0 w 16"/>
                    <a:gd name="T1" fmla="*/ 10 h 12"/>
                    <a:gd name="T2" fmla="*/ 16 w 16"/>
                    <a:gd name="T3" fmla="*/ 12 h 12"/>
                    <a:gd name="T4" fmla="*/ 16 w 16"/>
                    <a:gd name="T5" fmla="*/ 5 h 12"/>
                    <a:gd name="T6" fmla="*/ 0 w 16"/>
                    <a:gd name="T7" fmla="*/ 0 h 12"/>
                    <a:gd name="T8" fmla="*/ 0 w 16"/>
                    <a:gd name="T9" fmla="*/ 10 h 12"/>
                  </a:gd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5" name="Freeform 243"/>
                <p:cNvSpPr/>
                <p:nvPr userDrawn="1"/>
              </p:nvSpPr>
              <p:spPr bwMode="auto">
                <a:xfrm>
                  <a:off x="4192" y="2059"/>
                  <a:ext cx="42" cy="50"/>
                </a:xfrm>
                <a:custGeom>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6" name="Freeform 244"/>
                <p:cNvSpPr/>
                <p:nvPr userDrawn="1"/>
              </p:nvSpPr>
              <p:spPr bwMode="auto">
                <a:xfrm>
                  <a:off x="4227" y="2097"/>
                  <a:ext cx="10" cy="7"/>
                </a:xfrm>
                <a:custGeom>
                  <a:gdLst>
                    <a:gd name="T0" fmla="*/ 5 w 6"/>
                    <a:gd name="T1" fmla="*/ 0 h 4"/>
                    <a:gd name="T2" fmla="*/ 0 w 6"/>
                    <a:gd name="T3" fmla="*/ 4 h 4"/>
                    <a:gd name="T4" fmla="*/ 5 w 6"/>
                    <a:gd name="T5" fmla="*/ 0 h 4"/>
                  </a:gd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7" name="Freeform 245"/>
                <p:cNvSpPr/>
                <p:nvPr userDrawn="1"/>
              </p:nvSpPr>
              <p:spPr bwMode="auto">
                <a:xfrm>
                  <a:off x="4204" y="2116"/>
                  <a:ext cx="19" cy="8"/>
                </a:xfrm>
                <a:custGeom>
                  <a:gdLst>
                    <a:gd name="T0" fmla="*/ 2 w 19"/>
                    <a:gd name="T1" fmla="*/ 0 h 8"/>
                    <a:gd name="T2" fmla="*/ 18 w 19"/>
                    <a:gd name="T3" fmla="*/ 3 h 8"/>
                    <a:gd name="T4" fmla="*/ 19 w 19"/>
                    <a:gd name="T5" fmla="*/ 8 h 8"/>
                    <a:gd name="T6" fmla="*/ 0 w 19"/>
                    <a:gd name="T7" fmla="*/ 3 h 8"/>
                    <a:gd name="T8" fmla="*/ 2 w 19"/>
                    <a:gd name="T9" fmla="*/ 0 h 8"/>
                  </a:gd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8" name="Freeform 246"/>
                <p:cNvSpPr/>
                <p:nvPr userDrawn="1"/>
              </p:nvSpPr>
              <p:spPr bwMode="auto">
                <a:xfrm>
                  <a:off x="4198" y="2119"/>
                  <a:ext cx="39" cy="65"/>
                </a:xfrm>
                <a:custGeom>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0" name="Freeform 258"/>
                <p:cNvSpPr/>
                <p:nvPr userDrawn="1"/>
              </p:nvSpPr>
              <p:spPr bwMode="auto">
                <a:xfrm>
                  <a:off x="4162" y="2003"/>
                  <a:ext cx="154" cy="43"/>
                </a:xfrm>
                <a:custGeom>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2" name="Freeform 260"/>
                <p:cNvSpPr>
                  <a:spLocks noEditPoints="1"/>
                </p:cNvSpPr>
                <p:nvPr userDrawn="1"/>
              </p:nvSpPr>
              <p:spPr bwMode="auto">
                <a:xfrm>
                  <a:off x="4261" y="2015"/>
                  <a:ext cx="14" cy="17"/>
                </a:xfrm>
                <a:custGeom>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3" name="Freeform 261"/>
                <p:cNvSpPr/>
                <p:nvPr userDrawn="1"/>
              </p:nvSpPr>
              <p:spPr bwMode="auto">
                <a:xfrm>
                  <a:off x="4287" y="2013"/>
                  <a:ext cx="22" cy="22"/>
                </a:xfrm>
                <a:custGeom>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5" name="Freeform 263"/>
                <p:cNvSpPr>
                  <a:spLocks noEditPoints="1"/>
                </p:cNvSpPr>
                <p:nvPr userDrawn="1"/>
              </p:nvSpPr>
              <p:spPr bwMode="auto">
                <a:xfrm>
                  <a:off x="4174" y="2015"/>
                  <a:ext cx="17" cy="17"/>
                </a:xfrm>
                <a:custGeom>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6" name="Freeform 264"/>
                <p:cNvSpPr/>
                <p:nvPr userDrawn="1"/>
              </p:nvSpPr>
              <p:spPr bwMode="auto">
                <a:xfrm>
                  <a:off x="4203" y="2013"/>
                  <a:ext cx="22" cy="22"/>
                </a:xfrm>
                <a:custGeom>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8" name="Freeform 266"/>
                <p:cNvSpPr/>
                <p:nvPr userDrawn="1"/>
              </p:nvSpPr>
              <p:spPr bwMode="auto">
                <a:xfrm>
                  <a:off x="4288" y="2169"/>
                  <a:ext cx="95" cy="118"/>
                </a:xfrm>
                <a:custGeom>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9" name="Freeform 267"/>
                <p:cNvSpPr/>
                <p:nvPr userDrawn="1"/>
              </p:nvSpPr>
              <p:spPr bwMode="auto">
                <a:xfrm>
                  <a:off x="430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0" name="Freeform 268"/>
                <p:cNvSpPr/>
                <p:nvPr userDrawn="1"/>
              </p:nvSpPr>
              <p:spPr bwMode="auto">
                <a:xfrm>
                  <a:off x="4354" y="2244"/>
                  <a:ext cx="27" cy="53"/>
                </a:xfrm>
                <a:custGeom>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1" name="Freeform 269"/>
                <p:cNvSpPr/>
                <p:nvPr userDrawn="1"/>
              </p:nvSpPr>
              <p:spPr bwMode="auto">
                <a:xfrm>
                  <a:off x="4294" y="2164"/>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2" name="Freeform 270"/>
                <p:cNvSpPr/>
                <p:nvPr userDrawn="1"/>
              </p:nvSpPr>
              <p:spPr bwMode="auto">
                <a:xfrm>
                  <a:off x="4345" y="2208"/>
                  <a:ext cx="17" cy="11"/>
                </a:xfrm>
                <a:custGeom>
                  <a:gdLst>
                    <a:gd name="T0" fmla="*/ 8 w 10"/>
                    <a:gd name="T1" fmla="*/ 6 h 6"/>
                    <a:gd name="T2" fmla="*/ 10 w 10"/>
                    <a:gd name="T3" fmla="*/ 5 h 6"/>
                    <a:gd name="T4" fmla="*/ 0 w 10"/>
                    <a:gd name="T5" fmla="*/ 0 h 6"/>
                    <a:gd name="T6" fmla="*/ 0 w 10"/>
                    <a:gd name="T7" fmla="*/ 6 h 6"/>
                    <a:gd name="T8" fmla="*/ 8 w 10"/>
                    <a:gd name="T9" fmla="*/ 6 h 6"/>
                  </a:gd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3" name="Freeform 271"/>
                <p:cNvSpPr/>
                <p:nvPr userDrawn="1"/>
              </p:nvSpPr>
              <p:spPr bwMode="auto">
                <a:xfrm>
                  <a:off x="4311" y="2244"/>
                  <a:ext cx="67" cy="19"/>
                </a:xfrm>
                <a:custGeom>
                  <a:gdLst>
                    <a:gd name="T0" fmla="*/ 67 w 67"/>
                    <a:gd name="T1" fmla="*/ 19 h 19"/>
                    <a:gd name="T2" fmla="*/ 0 w 67"/>
                    <a:gd name="T3" fmla="*/ 19 h 19"/>
                    <a:gd name="T4" fmla="*/ 1 w 67"/>
                    <a:gd name="T5" fmla="*/ 0 h 19"/>
                    <a:gd name="T6" fmla="*/ 63 w 67"/>
                    <a:gd name="T7" fmla="*/ 0 h 19"/>
                    <a:gd name="T8" fmla="*/ 67 w 67"/>
                    <a:gd name="T9" fmla="*/ 19 h 19"/>
                  </a:gd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4" name="Freeform 272"/>
                <p:cNvSpPr/>
                <p:nvPr userDrawn="1"/>
              </p:nvSpPr>
              <p:spPr bwMode="auto">
                <a:xfrm>
                  <a:off x="4336" y="2157"/>
                  <a:ext cx="16" cy="12"/>
                </a:xfrm>
                <a:custGeom>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6" name="Freeform 274"/>
                <p:cNvSpPr/>
                <p:nvPr userDrawn="1"/>
              </p:nvSpPr>
              <p:spPr bwMode="auto">
                <a:xfrm>
                  <a:off x="432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1" name="Freeform 279"/>
                <p:cNvSpPr/>
                <p:nvPr userDrawn="1"/>
              </p:nvSpPr>
              <p:spPr bwMode="auto">
                <a:xfrm>
                  <a:off x="4348" y="2141"/>
                  <a:ext cx="6" cy="2"/>
                </a:xfrm>
                <a:custGeom>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2" name="Freeform 280"/>
                <p:cNvSpPr/>
                <p:nvPr userDrawn="1"/>
              </p:nvSpPr>
              <p:spPr bwMode="auto">
                <a:xfrm>
                  <a:off x="4342" y="2148"/>
                  <a:ext cx="13" cy="4"/>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3" name="Freeform 281"/>
                <p:cNvSpPr/>
                <p:nvPr userDrawn="1"/>
              </p:nvSpPr>
              <p:spPr bwMode="auto">
                <a:xfrm>
                  <a:off x="431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4" name="Freeform 282"/>
                <p:cNvSpPr/>
                <p:nvPr userDrawn="1"/>
              </p:nvSpPr>
              <p:spPr bwMode="auto">
                <a:xfrm>
                  <a:off x="4038" y="2169"/>
                  <a:ext cx="95"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5" name="Freeform 283"/>
                <p:cNvSpPr/>
                <p:nvPr userDrawn="1"/>
              </p:nvSpPr>
              <p:spPr bwMode="auto">
                <a:xfrm>
                  <a:off x="405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6" name="Freeform 284"/>
                <p:cNvSpPr/>
                <p:nvPr userDrawn="1"/>
              </p:nvSpPr>
              <p:spPr bwMode="auto">
                <a:xfrm>
                  <a:off x="4103" y="2244"/>
                  <a:ext cx="28" cy="53"/>
                </a:xfrm>
                <a:custGeom>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7" name="Freeform 285"/>
                <p:cNvSpPr/>
                <p:nvPr userDrawn="1"/>
              </p:nvSpPr>
              <p:spPr bwMode="auto">
                <a:xfrm>
                  <a:off x="4043" y="2164"/>
                  <a:ext cx="102" cy="80"/>
                </a:xfrm>
                <a:custGeom>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8" name="Freeform 286"/>
                <p:cNvSpPr/>
                <p:nvPr userDrawn="1"/>
              </p:nvSpPr>
              <p:spPr bwMode="auto">
                <a:xfrm>
                  <a:off x="4095" y="2208"/>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9" name="Freeform 287"/>
                <p:cNvSpPr/>
                <p:nvPr userDrawn="1"/>
              </p:nvSpPr>
              <p:spPr bwMode="auto">
                <a:xfrm>
                  <a:off x="4061" y="2244"/>
                  <a:ext cx="66" cy="19"/>
                </a:xfrm>
                <a:custGeom>
                  <a:gdLst>
                    <a:gd name="T0" fmla="*/ 66 w 66"/>
                    <a:gd name="T1" fmla="*/ 19 h 19"/>
                    <a:gd name="T2" fmla="*/ 0 w 66"/>
                    <a:gd name="T3" fmla="*/ 19 h 19"/>
                    <a:gd name="T4" fmla="*/ 1 w 66"/>
                    <a:gd name="T5" fmla="*/ 0 h 19"/>
                    <a:gd name="T6" fmla="*/ 63 w 66"/>
                    <a:gd name="T7" fmla="*/ 0 h 19"/>
                    <a:gd name="T8" fmla="*/ 66 w 66"/>
                    <a:gd name="T9" fmla="*/ 19 h 19"/>
                  </a:gd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2" name="Freeform 290"/>
                <p:cNvSpPr/>
                <p:nvPr userDrawn="1"/>
              </p:nvSpPr>
              <p:spPr bwMode="auto">
                <a:xfrm>
                  <a:off x="4366" y="2208"/>
                  <a:ext cx="68" cy="11"/>
                </a:xfrm>
                <a:custGeom>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3" name="Freeform 291"/>
                <p:cNvSpPr/>
                <p:nvPr userDrawn="1"/>
              </p:nvSpPr>
              <p:spPr bwMode="auto">
                <a:xfrm>
                  <a:off x="4367" y="2148"/>
                  <a:ext cx="84" cy="59"/>
                </a:xfrm>
                <a:custGeom>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5" name="Freeform 293"/>
                <p:cNvSpPr/>
                <p:nvPr userDrawn="1"/>
              </p:nvSpPr>
              <p:spPr bwMode="auto">
                <a:xfrm>
                  <a:off x="4408" y="2184"/>
                  <a:ext cx="14" cy="35"/>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7" name="Freeform 295"/>
                <p:cNvSpPr/>
                <p:nvPr userDrawn="1"/>
              </p:nvSpPr>
              <p:spPr bwMode="auto">
                <a:xfrm>
                  <a:off x="4115" y="2208"/>
                  <a:ext cx="67" cy="11"/>
                </a:xfrm>
                <a:custGeom>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8" name="Freeform 296"/>
                <p:cNvSpPr/>
                <p:nvPr userDrawn="1"/>
              </p:nvSpPr>
              <p:spPr bwMode="auto">
                <a:xfrm>
                  <a:off x="4117" y="2148"/>
                  <a:ext cx="84" cy="59"/>
                </a:xfrm>
                <a:custGeom>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0" name="Freeform 298"/>
                <p:cNvSpPr/>
                <p:nvPr userDrawn="1"/>
              </p:nvSpPr>
              <p:spPr bwMode="auto">
                <a:xfrm>
                  <a:off x="4156" y="2184"/>
                  <a:ext cx="16" cy="35"/>
                </a:xfrm>
                <a:custGeom>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2" name="Freeform 300"/>
                <p:cNvSpPr/>
                <p:nvPr userDrawn="1"/>
              </p:nvSpPr>
              <p:spPr bwMode="auto">
                <a:xfrm>
                  <a:off x="4088" y="2164"/>
                  <a:ext cx="14" cy="19"/>
                </a:xfrm>
                <a:custGeom>
                  <a:gdLst>
                    <a:gd name="T0" fmla="*/ 0 w 14"/>
                    <a:gd name="T1" fmla="*/ 1 h 19"/>
                    <a:gd name="T2" fmla="*/ 9 w 14"/>
                    <a:gd name="T3" fmla="*/ 19 h 19"/>
                    <a:gd name="T4" fmla="*/ 14 w 14"/>
                    <a:gd name="T5" fmla="*/ 0 h 19"/>
                    <a:gd name="T6" fmla="*/ 0 w 14"/>
                    <a:gd name="T7" fmla="*/ 1 h 19"/>
                  </a:gd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3" name="Freeform 301"/>
                <p:cNvSpPr/>
                <p:nvPr userDrawn="1"/>
              </p:nvSpPr>
              <p:spPr bwMode="auto">
                <a:xfrm>
                  <a:off x="4088" y="2157"/>
                  <a:ext cx="14" cy="12"/>
                </a:xfrm>
                <a:custGeom>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5" name="Freeform 303"/>
                <p:cNvSpPr/>
                <p:nvPr userDrawn="1"/>
              </p:nvSpPr>
              <p:spPr bwMode="auto">
                <a:xfrm>
                  <a:off x="407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0" name="Freeform 308"/>
                <p:cNvSpPr/>
                <p:nvPr userDrawn="1"/>
              </p:nvSpPr>
              <p:spPr bwMode="auto">
                <a:xfrm>
                  <a:off x="4098" y="2141"/>
                  <a:ext cx="5" cy="2"/>
                </a:xfrm>
                <a:custGeom>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1" name="Freeform 309"/>
                <p:cNvSpPr/>
                <p:nvPr userDrawn="1"/>
              </p:nvSpPr>
              <p:spPr bwMode="auto">
                <a:xfrm>
                  <a:off x="4091" y="2150"/>
                  <a:ext cx="14" cy="2"/>
                </a:xfrm>
                <a:custGeom>
                  <a:gdLst>
                    <a:gd name="T0" fmla="*/ 8 w 8"/>
                    <a:gd name="T1" fmla="*/ 0 h 1"/>
                    <a:gd name="T2" fmla="*/ 4 w 8"/>
                    <a:gd name="T3" fmla="*/ 1 h 1"/>
                    <a:gd name="T4" fmla="*/ 0 w 8"/>
                    <a:gd name="T5" fmla="*/ 0 h 1"/>
                    <a:gd name="T6" fmla="*/ 8 w 8"/>
                    <a:gd name="T7" fmla="*/ 0 h 1"/>
                  </a:gd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2" name="Freeform 310"/>
                <p:cNvSpPr/>
                <p:nvPr userDrawn="1"/>
              </p:nvSpPr>
              <p:spPr bwMode="auto">
                <a:xfrm>
                  <a:off x="406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3" name="Freeform 311"/>
                <p:cNvSpPr/>
                <p:nvPr userDrawn="1"/>
              </p:nvSpPr>
              <p:spPr bwMode="auto">
                <a:xfrm>
                  <a:off x="4398" y="2081"/>
                  <a:ext cx="17" cy="4"/>
                </a:xfrm>
                <a:custGeom>
                  <a:gdLst>
                    <a:gd name="T0" fmla="*/ 15 w 17"/>
                    <a:gd name="T1" fmla="*/ 4 h 4"/>
                    <a:gd name="T2" fmla="*/ 2 w 17"/>
                    <a:gd name="T3" fmla="*/ 4 h 4"/>
                    <a:gd name="T4" fmla="*/ 0 w 17"/>
                    <a:gd name="T5" fmla="*/ 0 h 4"/>
                    <a:gd name="T6" fmla="*/ 17 w 17"/>
                    <a:gd name="T7" fmla="*/ 0 h 4"/>
                    <a:gd name="T8" fmla="*/ 15 w 17"/>
                    <a:gd name="T9" fmla="*/ 4 h 4"/>
                  </a:gd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4" name="Freeform 312"/>
                <p:cNvSpPr>
                  <a:spLocks noEditPoints="1"/>
                </p:cNvSpPr>
                <p:nvPr userDrawn="1"/>
              </p:nvSpPr>
              <p:spPr bwMode="auto">
                <a:xfrm>
                  <a:off x="4398" y="2071"/>
                  <a:ext cx="21" cy="10"/>
                </a:xfrm>
                <a:custGeom>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1" name="Freeform 329"/>
                <p:cNvSpPr/>
                <p:nvPr userDrawn="1"/>
              </p:nvSpPr>
              <p:spPr bwMode="auto">
                <a:xfrm>
                  <a:off x="4109" y="1732"/>
                  <a:ext cx="94"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2" name="Freeform 330"/>
                <p:cNvSpPr/>
                <p:nvPr userDrawn="1"/>
              </p:nvSpPr>
              <p:spPr bwMode="auto">
                <a:xfrm>
                  <a:off x="4107" y="1727"/>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3" name="Freeform 331"/>
                <p:cNvSpPr/>
                <p:nvPr userDrawn="1"/>
              </p:nvSpPr>
              <p:spPr bwMode="auto">
                <a:xfrm>
                  <a:off x="4150" y="1720"/>
                  <a:ext cx="15" cy="12"/>
                </a:xfrm>
                <a:custGeom>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6" name="Freeform 334"/>
                <p:cNvSpPr/>
                <p:nvPr userDrawn="1"/>
              </p:nvSpPr>
              <p:spPr bwMode="auto">
                <a:xfrm>
                  <a:off x="4324" y="1552"/>
                  <a:ext cx="19" cy="22"/>
                </a:xfrm>
                <a:custGeom>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8" name="Freeform 336"/>
                <p:cNvSpPr/>
                <p:nvPr userDrawn="1"/>
              </p:nvSpPr>
              <p:spPr bwMode="auto">
                <a:xfrm>
                  <a:off x="4019" y="1782"/>
                  <a:ext cx="276" cy="6"/>
                </a:xfrm>
                <a:custGeom>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9" name="Freeform 337"/>
                <p:cNvSpPr/>
                <p:nvPr userDrawn="1"/>
              </p:nvSpPr>
              <p:spPr bwMode="auto">
                <a:xfrm>
                  <a:off x="4019" y="1788"/>
                  <a:ext cx="232" cy="72"/>
                </a:xfrm>
                <a:custGeom>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0" name="Freeform 338"/>
                <p:cNvSpPr/>
                <p:nvPr userDrawn="1"/>
              </p:nvSpPr>
              <p:spPr bwMode="auto">
                <a:xfrm>
                  <a:off x="4393" y="1722"/>
                  <a:ext cx="53" cy="68"/>
                </a:xfrm>
                <a:custGeom>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1" name="Freeform 339"/>
                <p:cNvSpPr/>
                <p:nvPr userDrawn="1"/>
              </p:nvSpPr>
              <p:spPr bwMode="auto">
                <a:xfrm>
                  <a:off x="4393" y="1790"/>
                  <a:ext cx="53" cy="70"/>
                </a:xfrm>
                <a:custGeom>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2" name="Freeform 340"/>
                <p:cNvSpPr/>
                <p:nvPr userDrawn="1"/>
              </p:nvSpPr>
              <p:spPr bwMode="auto">
                <a:xfrm>
                  <a:off x="4410" y="1799"/>
                  <a:ext cx="21" cy="43"/>
                </a:xfrm>
                <a:custGeom>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3" name="Freeform 341"/>
                <p:cNvSpPr/>
                <p:nvPr userDrawn="1"/>
              </p:nvSpPr>
              <p:spPr bwMode="auto">
                <a:xfrm>
                  <a:off x="4417" y="1807"/>
                  <a:ext cx="7" cy="14"/>
                </a:xfrm>
                <a:custGeom>
                  <a:gdLst>
                    <a:gd name="T0" fmla="*/ 0 w 7"/>
                    <a:gd name="T1" fmla="*/ 0 h 14"/>
                    <a:gd name="T2" fmla="*/ 7 w 7"/>
                    <a:gd name="T3" fmla="*/ 0 h 14"/>
                    <a:gd name="T4" fmla="*/ 5 w 7"/>
                    <a:gd name="T5" fmla="*/ 14 h 14"/>
                    <a:gd name="T6" fmla="*/ 2 w 7"/>
                    <a:gd name="T7" fmla="*/ 14 h 14"/>
                    <a:gd name="T8" fmla="*/ 0 w 7"/>
                    <a:gd name="T9" fmla="*/ 0 h 14"/>
                  </a:gd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4" name="Freeform 342"/>
                <p:cNvSpPr/>
                <p:nvPr userDrawn="1"/>
              </p:nvSpPr>
              <p:spPr bwMode="auto">
                <a:xfrm>
                  <a:off x="4417" y="1802"/>
                  <a:ext cx="7" cy="5"/>
                </a:xfrm>
                <a:custGeom>
                  <a:gdLst>
                    <a:gd name="T0" fmla="*/ 0 w 7"/>
                    <a:gd name="T1" fmla="*/ 0 h 5"/>
                    <a:gd name="T2" fmla="*/ 7 w 7"/>
                    <a:gd name="T3" fmla="*/ 0 h 5"/>
                    <a:gd name="T4" fmla="*/ 5 w 7"/>
                    <a:gd name="T5" fmla="*/ 5 h 5"/>
                    <a:gd name="T6" fmla="*/ 2 w 7"/>
                    <a:gd name="T7" fmla="*/ 5 h 5"/>
                    <a:gd name="T8" fmla="*/ 0 w 7"/>
                    <a:gd name="T9" fmla="*/ 0 h 5"/>
                  </a:gd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6" name="Freeform 344"/>
                <p:cNvSpPr/>
                <p:nvPr userDrawn="1"/>
              </p:nvSpPr>
              <p:spPr bwMode="auto">
                <a:xfrm>
                  <a:off x="4395" y="1741"/>
                  <a:ext cx="49" cy="47"/>
                </a:xfrm>
                <a:custGeom>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cxnLst>
                    <a:cxn ang="0">
                      <a:pos x="T0" y="T1"/>
                    </a:cxn>
                    <a:cxn ang="0">
                      <a:pos x="T2" y="T3"/>
                    </a:cxn>
                    <a:cxn ang="0">
                      <a:pos x="T4" y="T5"/>
                    </a:cxn>
                    <a:cxn ang="0">
                      <a:pos x="T6" y="T7"/>
                    </a:cxn>
                    <a:cxn ang="0">
                      <a:pos x="T8" y="T9"/>
                    </a:cxn>
                    <a:cxn ang="0">
                      <a:pos x="T10" y="T11"/>
                    </a:cxn>
                    <a:cxn ang="0">
                      <a:pos x="T12" y="T13"/>
                    </a:cxn>
                  </a:cxnLst>
                  <a:rect l="0" t="0" r="r" b="b"/>
                  <a:pathLst>
                    <a:path w="28"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3" name="Freeform 351"/>
                <p:cNvSpPr/>
                <p:nvPr userDrawn="1"/>
              </p:nvSpPr>
              <p:spPr bwMode="auto">
                <a:xfrm>
                  <a:off x="4136" y="1670"/>
                  <a:ext cx="43" cy="28"/>
                </a:xfrm>
                <a:custGeom>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8" name="Freeform 356"/>
                <p:cNvSpPr/>
                <p:nvPr userDrawn="1"/>
              </p:nvSpPr>
              <p:spPr bwMode="auto">
                <a:xfrm>
                  <a:off x="4162" y="1705"/>
                  <a:ext cx="5" cy="1"/>
                </a:xfrm>
                <a:custGeom>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9" name="Freeform 357"/>
                <p:cNvSpPr/>
                <p:nvPr userDrawn="1"/>
              </p:nvSpPr>
              <p:spPr bwMode="auto">
                <a:xfrm>
                  <a:off x="4155" y="1713"/>
                  <a:ext cx="12" cy="2"/>
                </a:xfrm>
                <a:custGeom>
                  <a:gdLst>
                    <a:gd name="T0" fmla="*/ 7 w 7"/>
                    <a:gd name="T1" fmla="*/ 0 h 1"/>
                    <a:gd name="T2" fmla="*/ 4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0" name="Freeform 358"/>
                <p:cNvSpPr/>
                <p:nvPr userDrawn="1"/>
              </p:nvSpPr>
              <p:spPr bwMode="auto">
                <a:xfrm>
                  <a:off x="4156" y="1771"/>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1" name="Freeform 359"/>
                <p:cNvSpPr/>
                <p:nvPr userDrawn="1"/>
              </p:nvSpPr>
              <p:spPr bwMode="auto">
                <a:xfrm>
                  <a:off x="4184" y="1729"/>
                  <a:ext cx="98" cy="53"/>
                </a:xfrm>
                <a:custGeom>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3" name="Freeform 361"/>
                <p:cNvSpPr/>
                <p:nvPr userDrawn="1"/>
              </p:nvSpPr>
              <p:spPr bwMode="auto">
                <a:xfrm>
                  <a:off x="4119" y="1807"/>
                  <a:ext cx="75" cy="53"/>
                </a:xfrm>
                <a:custGeom>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4" name="Freeform 362"/>
                <p:cNvSpPr/>
                <p:nvPr userDrawn="1"/>
              </p:nvSpPr>
              <p:spPr bwMode="auto">
                <a:xfrm>
                  <a:off x="4049" y="1828"/>
                  <a:ext cx="128" cy="32"/>
                </a:xfrm>
                <a:custGeom>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5" name="Freeform 363"/>
                <p:cNvSpPr/>
                <p:nvPr userDrawn="1"/>
              </p:nvSpPr>
              <p:spPr bwMode="auto">
                <a:xfrm>
                  <a:off x="4033" y="1670"/>
                  <a:ext cx="60" cy="62"/>
                </a:xfrm>
                <a:custGeom>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6" name="Freeform 364"/>
                <p:cNvSpPr/>
                <p:nvPr userDrawn="1"/>
              </p:nvSpPr>
              <p:spPr bwMode="auto">
                <a:xfrm>
                  <a:off x="4054" y="1725"/>
                  <a:ext cx="19" cy="12"/>
                </a:xfrm>
                <a:custGeom>
                  <a:gdLst>
                    <a:gd name="T0" fmla="*/ 1 w 19"/>
                    <a:gd name="T1" fmla="*/ 10 h 12"/>
                    <a:gd name="T2" fmla="*/ 19 w 19"/>
                    <a:gd name="T3" fmla="*/ 12 h 12"/>
                    <a:gd name="T4" fmla="*/ 19 w 19"/>
                    <a:gd name="T5" fmla="*/ 4 h 12"/>
                    <a:gd name="T6" fmla="*/ 0 w 19"/>
                    <a:gd name="T7" fmla="*/ 0 h 12"/>
                    <a:gd name="T8" fmla="*/ 1 w 19"/>
                    <a:gd name="T9" fmla="*/ 10 h 12"/>
                  </a:gd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7" name="Freeform 365"/>
                <p:cNvSpPr/>
                <p:nvPr userDrawn="1"/>
              </p:nvSpPr>
              <p:spPr bwMode="auto">
                <a:xfrm>
                  <a:off x="4043" y="1735"/>
                  <a:ext cx="88" cy="115"/>
                </a:xfrm>
                <a:custGeom>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8" name="Freeform 366"/>
                <p:cNvSpPr/>
                <p:nvPr userDrawn="1"/>
              </p:nvSpPr>
              <p:spPr bwMode="auto">
                <a:xfrm>
                  <a:off x="4030" y="1663"/>
                  <a:ext cx="49" cy="62"/>
                </a:xfrm>
                <a:custGeom>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0" name="Freeform 368"/>
                <p:cNvSpPr/>
                <p:nvPr userDrawn="1"/>
              </p:nvSpPr>
              <p:spPr bwMode="auto">
                <a:xfrm>
                  <a:off x="4129" y="1792"/>
                  <a:ext cx="17" cy="17"/>
                </a:xfrm>
                <a:custGeom>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1" name="Freeform 369"/>
                <p:cNvSpPr/>
                <p:nvPr userDrawn="1"/>
              </p:nvSpPr>
              <p:spPr bwMode="auto">
                <a:xfrm>
                  <a:off x="4052" y="1811"/>
                  <a:ext cx="60" cy="39"/>
                </a:xfrm>
                <a:custGeom>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2" name="Freeform 370"/>
                <p:cNvSpPr/>
                <p:nvPr userDrawn="1"/>
              </p:nvSpPr>
              <p:spPr bwMode="auto">
                <a:xfrm>
                  <a:off x="4033" y="1742"/>
                  <a:ext cx="31" cy="118"/>
                </a:xfrm>
                <a:custGeom>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3" name="Freeform 371"/>
                <p:cNvSpPr/>
                <p:nvPr userDrawn="1"/>
              </p:nvSpPr>
              <p:spPr bwMode="auto">
                <a:xfrm>
                  <a:off x="4067" y="1804"/>
                  <a:ext cx="74" cy="15"/>
                </a:xfrm>
                <a:custGeom>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4" name="Freeform 372"/>
                <p:cNvSpPr/>
                <p:nvPr userDrawn="1"/>
              </p:nvSpPr>
              <p:spPr bwMode="auto">
                <a:xfrm>
                  <a:off x="4127" y="1763"/>
                  <a:ext cx="14" cy="19"/>
                </a:xfrm>
                <a:custGeom>
                  <a:gdLst>
                    <a:gd name="T0" fmla="*/ 12 w 14"/>
                    <a:gd name="T1" fmla="*/ 19 h 19"/>
                    <a:gd name="T2" fmla="*/ 2 w 14"/>
                    <a:gd name="T3" fmla="*/ 19 h 19"/>
                    <a:gd name="T4" fmla="*/ 0 w 14"/>
                    <a:gd name="T5" fmla="*/ 0 h 19"/>
                    <a:gd name="T6" fmla="*/ 14 w 14"/>
                    <a:gd name="T7" fmla="*/ 0 h 19"/>
                    <a:gd name="T8" fmla="*/ 12 w 14"/>
                    <a:gd name="T9" fmla="*/ 19 h 19"/>
                  </a:gd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5" name="Freeform 373"/>
                <p:cNvSpPr/>
                <p:nvPr userDrawn="1"/>
              </p:nvSpPr>
              <p:spPr bwMode="auto">
                <a:xfrm>
                  <a:off x="4340" y="1645"/>
                  <a:ext cx="55" cy="49"/>
                </a:xfrm>
                <a:custGeom>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cxnLst>
                    <a:cxn ang="0">
                      <a:pos x="T0" y="T1"/>
                    </a:cxn>
                    <a:cxn ang="0">
                      <a:pos x="T2" y="T3"/>
                    </a:cxn>
                    <a:cxn ang="0">
                      <a:pos x="T4" y="T5"/>
                    </a:cxn>
                    <a:cxn ang="0">
                      <a:pos x="T6" y="T7"/>
                    </a:cxn>
                    <a:cxn ang="0">
                      <a:pos x="T8" y="T9"/>
                    </a:cxn>
                    <a:cxn ang="0">
                      <a:pos x="T10" y="T11"/>
                    </a:cxn>
                    <a:cxn ang="0">
                      <a:pos x="T12" y="T13"/>
                    </a:cxn>
                  </a:cxnLst>
                  <a:rect l="0" t="0" r="r" b="b"/>
                  <a:pathLst>
                    <a:path w="32" h="28">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7" name="Freeform 375"/>
                <p:cNvSpPr/>
                <p:nvPr userDrawn="1"/>
              </p:nvSpPr>
              <p:spPr bwMode="auto">
                <a:xfrm>
                  <a:off x="4307" y="1641"/>
                  <a:ext cx="76" cy="86"/>
                </a:xfrm>
                <a:custGeom>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8" name="Freeform 376"/>
                <p:cNvSpPr/>
                <p:nvPr userDrawn="1"/>
              </p:nvSpPr>
              <p:spPr bwMode="auto">
                <a:xfrm>
                  <a:off x="4342" y="1638"/>
                  <a:ext cx="10" cy="8"/>
                </a:xfrm>
                <a:custGeom>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0" name="Freeform 378"/>
                <p:cNvSpPr/>
                <p:nvPr userDrawn="1"/>
              </p:nvSpPr>
              <p:spPr bwMode="auto">
                <a:xfrm>
                  <a:off x="4326" y="1586"/>
                  <a:ext cx="41" cy="24"/>
                </a:xfrm>
                <a:custGeom>
                  <a:gdLst>
                    <a:gd name="T0" fmla="*/ 0 w 24"/>
                    <a:gd name="T1" fmla="*/ 14 h 14"/>
                    <a:gd name="T2" fmla="*/ 12 w 24"/>
                    <a:gd name="T3" fmla="*/ 0 h 14"/>
                    <a:gd name="T4" fmla="*/ 24 w 24"/>
                    <a:gd name="T5" fmla="*/ 14 h 14"/>
                    <a:gd name="T6" fmla="*/ 11 w 24"/>
                    <a:gd name="T7" fmla="*/ 4 h 14"/>
                    <a:gd name="T8" fmla="*/ 0 w 24"/>
                    <a:gd name="T9" fmla="*/ 14 h 14"/>
                  </a:gd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5" name="Freeform 383"/>
                <p:cNvSpPr/>
                <p:nvPr userDrawn="1"/>
              </p:nvSpPr>
              <p:spPr bwMode="auto">
                <a:xfrm>
                  <a:off x="4342" y="1622"/>
                  <a:ext cx="5" cy="2"/>
                </a:xfrm>
                <a:custGeom>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6" name="Freeform 384"/>
                <p:cNvSpPr/>
                <p:nvPr userDrawn="1"/>
              </p:nvSpPr>
              <p:spPr bwMode="auto">
                <a:xfrm>
                  <a:off x="4338" y="1627"/>
                  <a:ext cx="12" cy="4"/>
                </a:xfrm>
                <a:custGeom>
                  <a:gdLst>
                    <a:gd name="T0" fmla="*/ 0 w 7"/>
                    <a:gd name="T1" fmla="*/ 0 h 2"/>
                    <a:gd name="T2" fmla="*/ 4 w 7"/>
                    <a:gd name="T3" fmla="*/ 2 h 2"/>
                    <a:gd name="T4" fmla="*/ 7 w 7"/>
                    <a:gd name="T5" fmla="*/ 0 h 2"/>
                    <a:gd name="T6" fmla="*/ 0 w 7"/>
                    <a:gd name="T7" fmla="*/ 0 h 2"/>
                  </a:gd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9" name="Freeform 387"/>
                <p:cNvSpPr/>
                <p:nvPr userDrawn="1"/>
              </p:nvSpPr>
              <p:spPr bwMode="auto">
                <a:xfrm>
                  <a:off x="4263" y="1576"/>
                  <a:ext cx="12" cy="15"/>
                </a:xfrm>
                <a:custGeom>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1" name="Freeform 389"/>
                <p:cNvSpPr/>
                <p:nvPr userDrawn="1"/>
              </p:nvSpPr>
              <p:spPr bwMode="auto">
                <a:xfrm>
                  <a:off x="4156" y="1266"/>
                  <a:ext cx="110" cy="63"/>
                </a:xfrm>
                <a:custGeom>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2" name="Freeform 390"/>
                <p:cNvSpPr/>
                <p:nvPr userDrawn="1"/>
              </p:nvSpPr>
              <p:spPr bwMode="auto">
                <a:xfrm>
                  <a:off x="4030" y="1331"/>
                  <a:ext cx="29" cy="21"/>
                </a:xfrm>
                <a:custGeom>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3" name="Freeform 391"/>
                <p:cNvSpPr/>
                <p:nvPr userDrawn="1"/>
              </p:nvSpPr>
              <p:spPr bwMode="auto">
                <a:xfrm>
                  <a:off x="4025" y="1302"/>
                  <a:ext cx="39" cy="29"/>
                </a:xfrm>
                <a:custGeom>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6" name="Freeform 394"/>
                <p:cNvSpPr>
                  <a:spLocks noEditPoints="1"/>
                </p:cNvSpPr>
                <p:nvPr userDrawn="1"/>
              </p:nvSpPr>
              <p:spPr bwMode="auto">
                <a:xfrm>
                  <a:off x="4278" y="1101"/>
                  <a:ext cx="134" cy="103"/>
                </a:xfrm>
                <a:custGeom>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7" name="Freeform 395"/>
                <p:cNvSpPr/>
                <p:nvPr userDrawn="1"/>
              </p:nvSpPr>
              <p:spPr bwMode="auto">
                <a:xfrm>
                  <a:off x="4278" y="1108"/>
                  <a:ext cx="134" cy="81"/>
                </a:xfrm>
                <a:custGeom>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8" name="Freeform 396"/>
                <p:cNvSpPr/>
                <p:nvPr userDrawn="1"/>
              </p:nvSpPr>
              <p:spPr bwMode="auto">
                <a:xfrm>
                  <a:off x="4206" y="1259"/>
                  <a:ext cx="19" cy="12"/>
                </a:xfrm>
                <a:custGeom>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2" name="Freeform 400"/>
                <p:cNvSpPr/>
                <p:nvPr userDrawn="1"/>
              </p:nvSpPr>
              <p:spPr bwMode="auto">
                <a:xfrm>
                  <a:off x="4206" y="1247"/>
                  <a:ext cx="21" cy="19"/>
                </a:xfrm>
                <a:custGeom>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5" name="Freeform 403"/>
                <p:cNvSpPr/>
                <p:nvPr userDrawn="1"/>
              </p:nvSpPr>
              <p:spPr bwMode="auto">
                <a:xfrm>
                  <a:off x="4215" y="1244"/>
                  <a:ext cx="5" cy="0"/>
                </a:xfrm>
                <a:custGeom>
                  <a:gdLst>
                    <a:gd name="T0" fmla="*/ 1 w 3"/>
                    <a:gd name="T1" fmla="*/ 0 w 3"/>
                    <a:gd name="T2" fmla="*/ 0 w 3"/>
                    <a:gd name="T3" fmla="*/ 2 w 3"/>
                    <a:gd name="T4" fmla="*/ 3 w 3"/>
                    <a:gd name="T5" fmla="*/ 1 w 3"/>
                  </a:gd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6" name="Freeform 404"/>
                <p:cNvSpPr/>
                <p:nvPr userDrawn="1"/>
              </p:nvSpPr>
              <p:spPr bwMode="auto">
                <a:xfrm>
                  <a:off x="4211" y="1250"/>
                  <a:ext cx="12" cy="4"/>
                </a:xfrm>
                <a:custGeom>
                  <a:gdLst>
                    <a:gd name="T0" fmla="*/ 7 w 7"/>
                    <a:gd name="T1" fmla="*/ 0 h 2"/>
                    <a:gd name="T2" fmla="*/ 3 w 7"/>
                    <a:gd name="T3" fmla="*/ 2 h 2"/>
                    <a:gd name="T4" fmla="*/ 0 w 7"/>
                    <a:gd name="T5" fmla="*/ 0 h 2"/>
                    <a:gd name="T6" fmla="*/ 7 w 7"/>
                    <a:gd name="T7" fmla="*/ 0 h 2"/>
                  </a:gd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7" name="Freeform 405"/>
                <p:cNvSpPr/>
                <p:nvPr userDrawn="1"/>
              </p:nvSpPr>
              <p:spPr bwMode="auto">
                <a:xfrm>
                  <a:off x="4204" y="1264"/>
                  <a:ext cx="12" cy="12"/>
                </a:xfrm>
                <a:custGeom>
                  <a:gdLst>
                    <a:gd name="T0" fmla="*/ 7 w 7"/>
                    <a:gd name="T1" fmla="*/ 4 h 7"/>
                    <a:gd name="T2" fmla="*/ 1 w 7"/>
                    <a:gd name="T3" fmla="*/ 0 h 7"/>
                    <a:gd name="T4" fmla="*/ 1 w 7"/>
                    <a:gd name="T5" fmla="*/ 1 h 7"/>
                    <a:gd name="T6" fmla="*/ 5 w 7"/>
                    <a:gd name="T7" fmla="*/ 7 h 7"/>
                    <a:gd name="T8" fmla="*/ 7 w 7"/>
                    <a:gd name="T9" fmla="*/ 4 h 7"/>
                  </a:gd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8" name="Freeform 406"/>
                <p:cNvSpPr/>
                <p:nvPr userDrawn="1"/>
              </p:nvSpPr>
              <p:spPr bwMode="auto">
                <a:xfrm>
                  <a:off x="4216" y="1264"/>
                  <a:ext cx="11" cy="12"/>
                </a:xfrm>
                <a:custGeom>
                  <a:gdLst>
                    <a:gd name="T0" fmla="*/ 0 w 6"/>
                    <a:gd name="T1" fmla="*/ 4 h 7"/>
                    <a:gd name="T2" fmla="*/ 5 w 6"/>
                    <a:gd name="T3" fmla="*/ 0 h 7"/>
                    <a:gd name="T4" fmla="*/ 6 w 6"/>
                    <a:gd name="T5" fmla="*/ 1 h 7"/>
                    <a:gd name="T6" fmla="*/ 1 w 6"/>
                    <a:gd name="T7" fmla="*/ 7 h 7"/>
                    <a:gd name="T8" fmla="*/ 0 w 6"/>
                    <a:gd name="T9" fmla="*/ 4 h 7"/>
                  </a:gd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168" name="Freeform 408"/>
              <p:cNvSpPr>
                <a:spLocks noEditPoints="1"/>
              </p:cNvSpPr>
              <p:nvPr userDrawn="1"/>
            </p:nvSpPr>
            <p:spPr bwMode="auto">
              <a:xfrm>
                <a:off x="4196" y="1228"/>
                <a:ext cx="41" cy="14"/>
              </a:xfrm>
              <a:custGeom>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9" name="Freeform 409"/>
              <p:cNvSpPr/>
              <p:nvPr userDrawn="1"/>
            </p:nvSpPr>
            <p:spPr bwMode="auto">
              <a:xfrm>
                <a:off x="4086" y="1329"/>
                <a:ext cx="319" cy="5"/>
              </a:xfrm>
              <a:custGeom>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1" name="Freeform 410"/>
              <p:cNvSpPr/>
              <p:nvPr userDrawn="1"/>
            </p:nvSpPr>
            <p:spPr bwMode="auto">
              <a:xfrm>
                <a:off x="4091" y="1319"/>
                <a:ext cx="309" cy="10"/>
              </a:xfrm>
              <a:custGeom>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3" name="Freeform 412"/>
              <p:cNvSpPr/>
              <p:nvPr userDrawn="1"/>
            </p:nvSpPr>
            <p:spPr bwMode="auto">
              <a:xfrm>
                <a:off x="4103"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4" name="Freeform 413"/>
              <p:cNvSpPr/>
              <p:nvPr userDrawn="1"/>
            </p:nvSpPr>
            <p:spPr bwMode="auto">
              <a:xfrm>
                <a:off x="411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5" name="Freeform 414"/>
              <p:cNvSpPr/>
              <p:nvPr userDrawn="1"/>
            </p:nvSpPr>
            <p:spPr bwMode="auto">
              <a:xfrm>
                <a:off x="4134"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6" name="Freeform 415"/>
              <p:cNvSpPr/>
              <p:nvPr userDrawn="1"/>
            </p:nvSpPr>
            <p:spPr bwMode="auto">
              <a:xfrm>
                <a:off x="4151"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7" name="Freeform 416"/>
              <p:cNvSpPr/>
              <p:nvPr userDrawn="1"/>
            </p:nvSpPr>
            <p:spPr bwMode="auto">
              <a:xfrm>
                <a:off x="416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8" name="Freeform 417"/>
              <p:cNvSpPr/>
              <p:nvPr userDrawn="1"/>
            </p:nvSpPr>
            <p:spPr bwMode="auto">
              <a:xfrm>
                <a:off x="4184"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9" name="Freeform 418"/>
              <p:cNvSpPr/>
              <p:nvPr userDrawn="1"/>
            </p:nvSpPr>
            <p:spPr bwMode="auto">
              <a:xfrm>
                <a:off x="419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0" name="Freeform 419"/>
              <p:cNvSpPr/>
              <p:nvPr userDrawn="1"/>
            </p:nvSpPr>
            <p:spPr bwMode="auto">
              <a:xfrm>
                <a:off x="4216"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1" name="Freeform 420"/>
              <p:cNvSpPr/>
              <p:nvPr userDrawn="1"/>
            </p:nvSpPr>
            <p:spPr bwMode="auto">
              <a:xfrm>
                <a:off x="423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2" name="Freeform 421"/>
              <p:cNvSpPr/>
              <p:nvPr userDrawn="1"/>
            </p:nvSpPr>
            <p:spPr bwMode="auto">
              <a:xfrm>
                <a:off x="424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3" name="Freeform 422"/>
              <p:cNvSpPr/>
              <p:nvPr userDrawn="1"/>
            </p:nvSpPr>
            <p:spPr bwMode="auto">
              <a:xfrm>
                <a:off x="4264"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4" name="Freeform 423"/>
              <p:cNvSpPr/>
              <p:nvPr userDrawn="1"/>
            </p:nvSpPr>
            <p:spPr bwMode="auto">
              <a:xfrm>
                <a:off x="428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5" name="Freeform 424"/>
              <p:cNvSpPr/>
              <p:nvPr userDrawn="1"/>
            </p:nvSpPr>
            <p:spPr bwMode="auto">
              <a:xfrm>
                <a:off x="4297"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6" name="Freeform 425"/>
              <p:cNvSpPr/>
              <p:nvPr userDrawn="1"/>
            </p:nvSpPr>
            <p:spPr bwMode="auto">
              <a:xfrm>
                <a:off x="431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7" name="Freeform 426"/>
              <p:cNvSpPr/>
              <p:nvPr userDrawn="1"/>
            </p:nvSpPr>
            <p:spPr bwMode="auto">
              <a:xfrm>
                <a:off x="4330"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8" name="Freeform 427"/>
              <p:cNvSpPr/>
              <p:nvPr userDrawn="1"/>
            </p:nvSpPr>
            <p:spPr bwMode="auto">
              <a:xfrm>
                <a:off x="4345"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9" name="Freeform 428"/>
              <p:cNvSpPr/>
              <p:nvPr userDrawn="1"/>
            </p:nvSpPr>
            <p:spPr bwMode="auto">
              <a:xfrm>
                <a:off x="436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0" name="Freeform 429"/>
              <p:cNvSpPr/>
              <p:nvPr userDrawn="1"/>
            </p:nvSpPr>
            <p:spPr bwMode="auto">
              <a:xfrm>
                <a:off x="4378"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1" name="Freeform 430"/>
              <p:cNvSpPr/>
              <p:nvPr userDrawn="1"/>
            </p:nvSpPr>
            <p:spPr bwMode="auto">
              <a:xfrm>
                <a:off x="4103" y="1345"/>
                <a:ext cx="285" cy="1"/>
              </a:xfrm>
              <a:custGeom>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2" name="Freeform 431"/>
              <p:cNvSpPr/>
              <p:nvPr userDrawn="1"/>
            </p:nvSpPr>
            <p:spPr bwMode="auto">
              <a:xfrm>
                <a:off x="4105" y="1376"/>
                <a:ext cx="4"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3" name="Freeform 432"/>
              <p:cNvSpPr/>
              <p:nvPr userDrawn="1"/>
            </p:nvSpPr>
            <p:spPr bwMode="auto">
              <a:xfrm>
                <a:off x="4110"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5" name="Freeform 433"/>
              <p:cNvSpPr/>
              <p:nvPr userDrawn="1"/>
            </p:nvSpPr>
            <p:spPr bwMode="auto">
              <a:xfrm>
                <a:off x="4115"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6" name="Freeform 434"/>
              <p:cNvSpPr/>
              <p:nvPr userDrawn="1"/>
            </p:nvSpPr>
            <p:spPr bwMode="auto">
              <a:xfrm>
                <a:off x="4374"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7" name="Freeform 435"/>
              <p:cNvSpPr/>
              <p:nvPr userDrawn="1"/>
            </p:nvSpPr>
            <p:spPr bwMode="auto">
              <a:xfrm>
                <a:off x="4379"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8" name="Freeform 436"/>
              <p:cNvSpPr/>
              <p:nvPr userDrawn="1"/>
            </p:nvSpPr>
            <p:spPr bwMode="auto">
              <a:xfrm>
                <a:off x="4383" y="1376"/>
                <a:ext cx="3"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9" name="Freeform 437"/>
              <p:cNvSpPr/>
              <p:nvPr userDrawn="1"/>
            </p:nvSpPr>
            <p:spPr bwMode="auto">
              <a:xfrm>
                <a:off x="4350" y="1252"/>
                <a:ext cx="10" cy="10"/>
              </a:xfrm>
              <a:custGeom>
                <a:gdLst>
                  <a:gd name="T0" fmla="*/ 5 w 6"/>
                  <a:gd name="T1" fmla="*/ 1 h 6"/>
                  <a:gd name="T2" fmla="*/ 5 w 6"/>
                  <a:gd name="T3" fmla="*/ 5 h 6"/>
                  <a:gd name="T4" fmla="*/ 1 w 6"/>
                  <a:gd name="T5" fmla="*/ 5 h 6"/>
                  <a:gd name="T6" fmla="*/ 1 w 6"/>
                  <a:gd name="T7" fmla="*/ 1 h 6"/>
                  <a:gd name="T8" fmla="*/ 5 w 6"/>
                  <a:gd name="T9" fmla="*/ 1 h 6"/>
                </a:gd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0" name="Freeform 438"/>
              <p:cNvSpPr/>
              <p:nvPr userDrawn="1"/>
            </p:nvSpPr>
            <p:spPr bwMode="auto">
              <a:xfrm>
                <a:off x="4345" y="1235"/>
                <a:ext cx="55" cy="84"/>
              </a:xfrm>
              <a:custGeom>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1" name="Freeform 439"/>
              <p:cNvSpPr/>
              <p:nvPr userDrawn="1"/>
            </p:nvSpPr>
            <p:spPr bwMode="auto">
              <a:xfrm>
                <a:off x="4237" y="1310"/>
                <a:ext cx="69" cy="9"/>
              </a:xfrm>
              <a:custGeom>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2" name="Freeform 440"/>
              <p:cNvSpPr/>
              <p:nvPr userDrawn="1"/>
            </p:nvSpPr>
            <p:spPr bwMode="auto">
              <a:xfrm>
                <a:off x="4239" y="1249"/>
                <a:ext cx="84" cy="58"/>
              </a:xfrm>
              <a:custGeom>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4" name="Freeform 442"/>
              <p:cNvSpPr/>
              <p:nvPr userDrawn="1"/>
            </p:nvSpPr>
            <p:spPr bwMode="auto">
              <a:xfrm>
                <a:off x="4278" y="1285"/>
                <a:ext cx="14" cy="34"/>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2" name="Freeform 450"/>
              <p:cNvSpPr/>
              <p:nvPr userDrawn="1"/>
            </p:nvSpPr>
            <p:spPr bwMode="auto">
              <a:xfrm>
                <a:off x="4210" y="1307"/>
                <a:ext cx="18" cy="14"/>
              </a:xfrm>
              <a:custGeom>
                <a:gdLst>
                  <a:gd name="T0" fmla="*/ 9 w 11"/>
                  <a:gd name="T1" fmla="*/ 7 h 8"/>
                  <a:gd name="T2" fmla="*/ 11 w 11"/>
                  <a:gd name="T3" fmla="*/ 6 h 8"/>
                  <a:gd name="T4" fmla="*/ 0 w 11"/>
                  <a:gd name="T5" fmla="*/ 0 h 8"/>
                  <a:gd name="T6" fmla="*/ 0 w 11"/>
                  <a:gd name="T7" fmla="*/ 7 h 8"/>
                  <a:gd name="T8" fmla="*/ 9 w 11"/>
                  <a:gd name="T9" fmla="*/ 7 h 8"/>
                </a:gd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3" name="Freeform 451"/>
              <p:cNvSpPr>
                <a:spLocks noEditPoints="1"/>
              </p:cNvSpPr>
              <p:nvPr userDrawn="1"/>
            </p:nvSpPr>
            <p:spPr bwMode="auto">
              <a:xfrm>
                <a:off x="4331" y="1300"/>
                <a:ext cx="24" cy="19"/>
              </a:xfrm>
              <a:custGeom>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7" name="Freeform 455"/>
              <p:cNvSpPr/>
              <p:nvPr userDrawn="1"/>
            </p:nvSpPr>
            <p:spPr bwMode="auto">
              <a:xfrm>
                <a:off x="4129" y="1125"/>
                <a:ext cx="2" cy="4"/>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8" name="Freeform 456"/>
              <p:cNvSpPr/>
              <p:nvPr userDrawn="1"/>
            </p:nvSpPr>
            <p:spPr bwMode="auto">
              <a:xfrm>
                <a:off x="4129" y="1170"/>
                <a:ext cx="2" cy="3"/>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9" name="Freeform 457"/>
              <p:cNvSpPr/>
              <p:nvPr userDrawn="1"/>
            </p:nvSpPr>
            <p:spPr bwMode="auto">
              <a:xfrm>
                <a:off x="4150"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0" name="Freeform 458"/>
              <p:cNvSpPr/>
              <p:nvPr userDrawn="1"/>
            </p:nvSpPr>
            <p:spPr bwMode="auto">
              <a:xfrm>
                <a:off x="4105"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1" name="Freeform 459"/>
              <p:cNvSpPr/>
              <p:nvPr userDrawn="1"/>
            </p:nvSpPr>
            <p:spPr bwMode="auto">
              <a:xfrm>
                <a:off x="4115" y="1131"/>
                <a:ext cx="16" cy="18"/>
              </a:xfrm>
              <a:custGeom>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5" name="Freeform 463"/>
              <p:cNvSpPr/>
              <p:nvPr userDrawn="1"/>
            </p:nvSpPr>
            <p:spPr bwMode="auto">
              <a:xfrm>
                <a:off x="4045" y="1215"/>
                <a:ext cx="5" cy="3"/>
              </a:xfrm>
              <a:custGeom>
                <a:gdLst>
                  <a:gd name="T0" fmla="*/ 2 w 5"/>
                  <a:gd name="T1" fmla="*/ 0 h 3"/>
                  <a:gd name="T2" fmla="*/ 5 w 5"/>
                  <a:gd name="T3" fmla="*/ 1 h 3"/>
                  <a:gd name="T4" fmla="*/ 2 w 5"/>
                  <a:gd name="T5" fmla="*/ 3 h 3"/>
                  <a:gd name="T6" fmla="*/ 0 w 5"/>
                  <a:gd name="T7" fmla="*/ 1 h 3"/>
                  <a:gd name="T8" fmla="*/ 2 w 5"/>
                  <a:gd name="T9" fmla="*/ 0 h 3"/>
                </a:gd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9" name="Freeform 477"/>
              <p:cNvSpPr/>
              <p:nvPr userDrawn="1"/>
            </p:nvSpPr>
            <p:spPr bwMode="auto">
              <a:xfrm>
                <a:off x="4055" y="1228"/>
                <a:ext cx="4" cy="16"/>
              </a:xfrm>
              <a:custGeom>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3" name="Freeform 481"/>
              <p:cNvSpPr/>
              <p:nvPr userDrawn="1"/>
            </p:nvSpPr>
            <p:spPr bwMode="auto">
              <a:xfrm>
                <a:off x="4074" y="1221"/>
                <a:ext cx="5" cy="6"/>
              </a:xfrm>
              <a:custGeom>
                <a:gdLst>
                  <a:gd name="T0" fmla="*/ 2 w 5"/>
                  <a:gd name="T1" fmla="*/ 0 h 6"/>
                  <a:gd name="T2" fmla="*/ 5 w 5"/>
                  <a:gd name="T3" fmla="*/ 4 h 6"/>
                  <a:gd name="T4" fmla="*/ 2 w 5"/>
                  <a:gd name="T5" fmla="*/ 6 h 6"/>
                  <a:gd name="T6" fmla="*/ 0 w 5"/>
                  <a:gd name="T7" fmla="*/ 4 h 6"/>
                  <a:gd name="T8" fmla="*/ 2 w 5"/>
                  <a:gd name="T9" fmla="*/ 0 h 6"/>
                </a:gd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7" name="Freeform 485"/>
              <p:cNvSpPr/>
              <p:nvPr userDrawn="1"/>
            </p:nvSpPr>
            <p:spPr bwMode="auto">
              <a:xfrm>
                <a:off x="4031" y="1215"/>
                <a:ext cx="6" cy="5"/>
              </a:xfrm>
              <a:custGeom>
                <a:gdLst>
                  <a:gd name="T0" fmla="*/ 2 w 6"/>
                  <a:gd name="T1" fmla="*/ 0 h 5"/>
                  <a:gd name="T2" fmla="*/ 6 w 6"/>
                  <a:gd name="T3" fmla="*/ 1 h 5"/>
                  <a:gd name="T4" fmla="*/ 2 w 6"/>
                  <a:gd name="T5" fmla="*/ 5 h 5"/>
                  <a:gd name="T6" fmla="*/ 0 w 6"/>
                  <a:gd name="T7" fmla="*/ 1 h 5"/>
                  <a:gd name="T8" fmla="*/ 2 w 6"/>
                  <a:gd name="T9" fmla="*/ 0 h 5"/>
                </a:gd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3" name="Freeform 491"/>
              <p:cNvSpPr/>
              <p:nvPr userDrawn="1"/>
            </p:nvSpPr>
            <p:spPr bwMode="auto">
              <a:xfrm>
                <a:off x="4095" y="1221"/>
                <a:ext cx="17" cy="18"/>
              </a:xfrm>
              <a:custGeom>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7" name="Freeform 495"/>
              <p:cNvSpPr/>
              <p:nvPr userDrawn="1"/>
            </p:nvSpPr>
            <p:spPr bwMode="auto">
              <a:xfrm>
                <a:off x="4093" y="1254"/>
                <a:ext cx="19" cy="2"/>
              </a:xfrm>
              <a:custGeom>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8" name="Freeform 496"/>
              <p:cNvSpPr/>
              <p:nvPr userDrawn="1"/>
            </p:nvSpPr>
            <p:spPr bwMode="auto">
              <a:xfrm>
                <a:off x="4098" y="1247"/>
                <a:ext cx="9" cy="5"/>
              </a:xfrm>
              <a:custGeom>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sp>
        <p:nvSpPr>
          <p:cNvPr id="662" name="Freeform 7"/>
          <p:cNvSpPr/>
          <p:nvPr userDrawn="1"/>
        </p:nvSpPr>
        <p:spPr bwMode="auto">
          <a:xfrm>
            <a:off x="7416800" y="571488"/>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smtClean="0"/>
              <a:t>N° ou Nom du Bâtiment si Campus</a:t>
            </a:r>
            <a:endParaRPr lang="fr-FR"/>
          </a:p>
        </p:txBody>
      </p:sp>
    </p:spTree>
    <p:extLst>
      <p:ext uri="{BB962C8B-B14F-4D97-AF65-F5344CB8AC3E}">
        <p14:creationId xmlns="" xmlns:p14="http://schemas.microsoft.com/office/powerpoint/2010/main" val="381683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Voix">
    <p:spTree>
      <p:nvGrpSpPr>
        <p:cNvPr id="1" name=""/>
        <p:cNvGrpSpPr/>
        <p:nvPr/>
      </p:nvGrpSpPr>
      <p:grpSpPr>
        <a:xfrm>
          <a:off x="0" y="0"/>
          <a:ext cx="0" cy="0"/>
        </a:xfrm>
      </p:grpSpPr>
      <p:sp>
        <p:nvSpPr>
          <p:cNvPr id="105" name="Espace réservé du contenu 1"/>
          <p:cNvSpPr txBox="1"/>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smtClean="0"/>
              <a:t>Insérez l’image représentant le niveau de champ voix concaténé 2G et 3G de l’étage concerné</a:t>
            </a:r>
            <a:endParaRPr lang="fr-FR"/>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3"/>
                </a:solidFill>
                <a:latin typeface="Helvetica 75 Bold" panose="020b0804020202020204" pitchFamily="34" charset="0"/>
              </a:rPr>
              <a:t>Niveau </a:t>
            </a:r>
            <a:endParaRPr lang="fr-FR" sz="2000">
              <a:solidFill>
                <a:schemeClr val="accent3"/>
              </a:solidFill>
              <a:latin typeface="Helvetica 75 Bold" panose="020b0804020202020204" pitchFamily="34" charset="0"/>
            </a:endParaRPr>
          </a:p>
        </p:txBody>
      </p:sp>
      <p:sp>
        <p:nvSpPr>
          <p:cNvPr id="26" name="Titre 2"/>
          <p:cNvSpPr txBox="1"/>
          <p:nvPr userDrawn="1"/>
        </p:nvSpPr>
        <p:spPr>
          <a:xfrm>
            <a:off x="6597225" y="276494"/>
            <a:ext cx="186569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3"/>
                </a:solidFill>
                <a:latin typeface="Helvetica 75 Bold" panose="020b0804020202020204" pitchFamily="34" charset="0"/>
              </a:rPr>
              <a:t>Le service Voix</a:t>
            </a:r>
            <a:endParaRPr lang="fr-FR" sz="2000">
              <a:solidFill>
                <a:schemeClr val="accent3"/>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103" name="Espace réservé du contenu 1"/>
          <p:cNvSpPr txBox="1"/>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 niveau du signal*</a:t>
            </a:r>
          </a:p>
        </p:txBody>
      </p:sp>
      <p:sp>
        <p:nvSpPr>
          <p:cNvPr id="104" name="Espace réservé du contenu 1"/>
          <p:cNvSpPr txBox="1"/>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Tree>
    <p:extLst>
      <p:ext uri="{BB962C8B-B14F-4D97-AF65-F5344CB8AC3E}">
        <p14:creationId xmlns="" xmlns:p14="http://schemas.microsoft.com/office/powerpoint/2010/main" val="1654298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Niveau</a:t>
            </a:r>
            <a:r>
              <a:rPr lang="fr-FR" sz="2000" baseline="0" smtClean="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6228184" y="276494"/>
            <a:ext cx="2234735"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Le service Data 3G</a:t>
            </a: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smtClean="0"/>
              <a:t>Insérez l’image représentant le niveau de champ voix concaténé 3G de l’étage concerné</a:t>
            </a:r>
            <a:endParaRPr lang="fr-F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Niveau</a:t>
            </a:r>
            <a:r>
              <a:rPr lang="fr-FR" sz="2000" baseline="0" smtClean="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smtClean="0"/>
              <a:t>Insérez l’image représentant le niveau de champ voix concaténé 4G de l’étage concerné</a:t>
            </a:r>
            <a:endParaRPr lang="fr-F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34" name="Titre 2"/>
          <p:cNvSpPr txBox="1"/>
          <p:nvPr userDrawn="1"/>
        </p:nvSpPr>
        <p:spPr>
          <a:xfrm>
            <a:off x="6228184" y="276494"/>
            <a:ext cx="2234735"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Le service Data 4G</a:t>
            </a:r>
          </a:p>
        </p:txBody>
      </p:sp>
    </p:spTree>
    <p:extLst>
      <p:ext uri="{BB962C8B-B14F-4D97-AF65-F5344CB8AC3E}">
        <p14:creationId xmlns="" xmlns:p14="http://schemas.microsoft.com/office/powerpoint/2010/main" val="400494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s Débits">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6"/>
                </a:solidFill>
                <a:latin typeface="Helvetica 75 Bold" panose="020b0804020202020204" pitchFamily="34" charset="0"/>
              </a:rPr>
              <a:t>Niveau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7202776" y="276494"/>
            <a:ext cx="1260141"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6"/>
                </a:solidFill>
                <a:latin typeface="Helvetica 75 Bold" panose="020b0804020202020204" pitchFamily="34" charset="0"/>
              </a:rPr>
              <a:t>Les Débits</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848" y="14363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pic>
        <p:nvPicPr>
          <p:cNvPr id="49" name="Picture 37"/>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848" y="14363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smtClean="0"/>
              <a:t>Insérez l’image représentant les débits descendants</a:t>
            </a:r>
            <a:endParaRPr lang="fr-FR"/>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les débits montants</a:t>
            </a:r>
            <a:endParaRPr lang="fr-FR"/>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64" name="Espace réservé du contenu 1"/>
          <p:cNvSpPr txBox="1"/>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Les débits descendants*</a:t>
            </a:r>
          </a:p>
        </p:txBody>
      </p:sp>
      <p:sp>
        <p:nvSpPr>
          <p:cNvPr id="65" name="Espace réservé du contenu 1"/>
          <p:cNvSpPr txBox="1"/>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Les débits montants*</a:t>
            </a:r>
          </a:p>
        </p:txBody>
      </p:sp>
      <p:sp>
        <p:nvSpPr>
          <p:cNvPr id="74" name="Espace réservé du contenu 1"/>
          <p:cNvSpPr txBox="1"/>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Freeform 26"/>
            <p:cNvSpPr>
              <a:spLocks noEditPoints="1"/>
            </p:cNvSpPr>
            <p:nvPr userDrawn="1"/>
          </p:nvSpPr>
          <p:spPr bwMode="auto">
            <a:xfrm>
              <a:off x="9850655" y="2326490"/>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7" name="Freeform 26"/>
            <p:cNvSpPr>
              <a:spLocks noEditPoints="1"/>
            </p:cNvSpPr>
            <p:nvPr userDrawn="1"/>
          </p:nvSpPr>
          <p:spPr bwMode="auto">
            <a:xfrm>
              <a:off x="9850655" y="124460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xfrm>
      </p:grpSpPr>
      <p:sp>
        <p:nvSpPr>
          <p:cNvPr id="224" name="Titre 2"/>
          <p:cNvSpPr txBox="1"/>
          <p:nvPr userDrawn="1"/>
        </p:nvSpPr>
        <p:spPr>
          <a:xfrm>
            <a:off x="319792" y="276495"/>
            <a:ext cx="2136973" cy="765085"/>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smtClean="0">
                <a:solidFill>
                  <a:schemeClr val="bg1"/>
                </a:solidFill>
              </a:rPr>
              <a:t>Merci</a:t>
            </a:r>
            <a:endParaRPr lang="fr-FR" sz="5500">
              <a:solidFill>
                <a:schemeClr val="bg1"/>
              </a:solidFill>
            </a:endParaRP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8" name="Freeform 11"/>
            <p:cNvSpPr/>
            <p:nvPr/>
          </p:nvSpPr>
          <p:spPr bwMode="auto">
            <a:xfrm>
              <a:off x="7209718" y="3541297"/>
              <a:ext cx="55939" cy="460141"/>
            </a:xfrm>
            <a:custGeom>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9" name="Freeform 12"/>
            <p:cNvSpPr/>
            <p:nvPr/>
          </p:nvSpPr>
          <p:spPr bwMode="auto">
            <a:xfrm>
              <a:off x="6791080" y="3541297"/>
              <a:ext cx="55939" cy="460141"/>
            </a:xfrm>
            <a:custGeom>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7" name="Freeform 20"/>
            <p:cNvSpPr/>
            <p:nvPr/>
          </p:nvSpPr>
          <p:spPr bwMode="auto">
            <a:xfrm>
              <a:off x="6036811" y="1581641"/>
              <a:ext cx="1983115" cy="987047"/>
            </a:xfrm>
            <a:custGeom>
              <a:gdLst>
                <a:gd name="T0" fmla="*/ 0 w 1614"/>
                <a:gd name="T1" fmla="*/ 805 h 805"/>
                <a:gd name="T2" fmla="*/ 806 w 1614"/>
                <a:gd name="T3" fmla="*/ 0 h 805"/>
                <a:gd name="T4" fmla="*/ 808 w 1614"/>
                <a:gd name="T5" fmla="*/ 0 h 805"/>
                <a:gd name="T6" fmla="*/ 1614 w 1614"/>
                <a:gd name="T7" fmla="*/ 805 h 805"/>
                <a:gd name="T8" fmla="*/ 0 w 1614"/>
                <a:gd name="T9" fmla="*/ 805 h 805"/>
              </a:gdLst>
              <a:cxnLst>
                <a:cxn ang="0">
                  <a:pos x="T0" y="T1"/>
                </a:cxn>
                <a:cxn ang="0">
                  <a:pos x="T2" y="T3"/>
                </a:cxn>
                <a:cxn ang="0">
                  <a:pos x="T4" y="T5"/>
                </a:cxn>
                <a:cxn ang="0">
                  <a:pos x="T6" y="T7"/>
                </a:cxn>
                <a:cxn ang="0">
                  <a:pos x="T8" y="T9"/>
                </a:cxn>
              </a:cxnLst>
              <a:rect l="0" t="0" r="r" b="b"/>
              <a:pathLst>
                <a:path w="1613"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2" name="Freeform 29"/>
            <p:cNvSpPr/>
            <p:nvPr/>
          </p:nvSpPr>
          <p:spPr bwMode="auto">
            <a:xfrm>
              <a:off x="4948714" y="3467314"/>
              <a:ext cx="860734" cy="857125"/>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Freeform 30"/>
            <p:cNvSpPr/>
            <p:nvPr/>
          </p:nvSpPr>
          <p:spPr bwMode="auto">
            <a:xfrm>
              <a:off x="5098486" y="4652852"/>
              <a:ext cx="561191" cy="49983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31"/>
            <p:cNvSpPr/>
            <p:nvPr/>
          </p:nvSpPr>
          <p:spPr bwMode="auto">
            <a:xfrm>
              <a:off x="5748096" y="4452556"/>
              <a:ext cx="207515" cy="581040"/>
            </a:xfrm>
            <a:custGeom>
              <a:gdLst>
                <a:gd name="T0" fmla="*/ 0 w 115"/>
                <a:gd name="T1" fmla="*/ 0 h 322"/>
                <a:gd name="T2" fmla="*/ 12 w 115"/>
                <a:gd name="T3" fmla="*/ 322 h 322"/>
                <a:gd name="T4" fmla="*/ 91 w 115"/>
                <a:gd name="T5" fmla="*/ 322 h 322"/>
                <a:gd name="T6" fmla="*/ 115 w 115"/>
                <a:gd name="T7" fmla="*/ 0 h 322"/>
                <a:gd name="T8" fmla="*/ 0 w 115"/>
                <a:gd name="T9" fmla="*/ 0 h 322"/>
              </a:gd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32"/>
            <p:cNvSpPr/>
            <p:nvPr/>
          </p:nvSpPr>
          <p:spPr bwMode="auto">
            <a:xfrm>
              <a:off x="6018766" y="4452556"/>
              <a:ext cx="205710" cy="581040"/>
            </a:xfrm>
            <a:custGeom>
              <a:gdLst>
                <a:gd name="T0" fmla="*/ 114 w 114"/>
                <a:gd name="T1" fmla="*/ 0 h 322"/>
                <a:gd name="T2" fmla="*/ 103 w 114"/>
                <a:gd name="T3" fmla="*/ 322 h 322"/>
                <a:gd name="T4" fmla="*/ 23 w 114"/>
                <a:gd name="T5" fmla="*/ 322 h 322"/>
                <a:gd name="T6" fmla="*/ 0 w 114"/>
                <a:gd name="T7" fmla="*/ 0 h 322"/>
                <a:gd name="T8" fmla="*/ 114 w 114"/>
                <a:gd name="T9" fmla="*/ 0 h 322"/>
              </a:gd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Freeform 33"/>
            <p:cNvSpPr/>
            <p:nvPr/>
          </p:nvSpPr>
          <p:spPr bwMode="auto">
            <a:xfrm>
              <a:off x="5610956" y="5033596"/>
              <a:ext cx="319392" cy="119095"/>
            </a:xfrm>
            <a:custGeom>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Freeform 34"/>
            <p:cNvSpPr/>
            <p:nvPr/>
          </p:nvSpPr>
          <p:spPr bwMode="auto">
            <a:xfrm>
              <a:off x="6044029" y="5033596"/>
              <a:ext cx="317587" cy="119095"/>
            </a:xfrm>
            <a:custGeom>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37"/>
            <p:cNvSpPr/>
            <p:nvPr/>
          </p:nvSpPr>
          <p:spPr bwMode="auto">
            <a:xfrm>
              <a:off x="5553213" y="3156945"/>
              <a:ext cx="1201778" cy="1586131"/>
            </a:xfrm>
            <a:custGeom>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38"/>
            <p:cNvSpPr/>
            <p:nvPr/>
          </p:nvSpPr>
          <p:spPr bwMode="auto">
            <a:xfrm>
              <a:off x="5896062" y="3301303"/>
              <a:ext cx="182252" cy="221951"/>
            </a:xfrm>
            <a:custGeom>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cxnLst>
                <a:cxn ang="0">
                  <a:pos x="T0" y="T1"/>
                </a:cxn>
                <a:cxn ang="0">
                  <a:pos x="T2" y="T3"/>
                </a:cxn>
                <a:cxn ang="0">
                  <a:pos x="T4" y="T5"/>
                </a:cxn>
                <a:cxn ang="0">
                  <a:pos x="T6" y="T7"/>
                </a:cxn>
                <a:cxn ang="0">
                  <a:pos x="T8" y="T9"/>
                </a:cxn>
                <a:cxn ang="0">
                  <a:pos x="T10" y="T11"/>
                </a:cxn>
                <a:cxn ang="0">
                  <a:pos x="T12" y="T13"/>
                </a:cxn>
              </a:cxnLst>
              <a:rect l="0" t="0" r="r" b="b"/>
              <a:pathLst>
                <a:path w="100"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Line 39"/>
            <p:cNvSpPr>
              <a:spLocks noChangeShapeType="1"/>
            </p:cNvSpPr>
            <p:nvPr/>
          </p:nvSpPr>
          <p:spPr bwMode="auto">
            <a:xfrm flipH="1">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Line 40"/>
            <p:cNvSpPr>
              <a:spLocks noChangeShapeType="1"/>
            </p:cNvSpPr>
            <p:nvPr/>
          </p:nvSpPr>
          <p:spPr bwMode="auto">
            <a:xfrm flipH="1">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41"/>
            <p:cNvSpPr/>
            <p:nvPr/>
          </p:nvSpPr>
          <p:spPr bwMode="auto">
            <a:xfrm>
              <a:off x="5894257" y="3301303"/>
              <a:ext cx="184056" cy="173229"/>
            </a:xfrm>
            <a:custGeom>
              <a:gdLst>
                <a:gd name="T0" fmla="*/ 51 w 102"/>
                <a:gd name="T1" fmla="*/ 0 h 96"/>
                <a:gd name="T2" fmla="*/ 0 w 102"/>
                <a:gd name="T3" fmla="*/ 0 h 96"/>
                <a:gd name="T4" fmla="*/ 51 w 102"/>
                <a:gd name="T5" fmla="*/ 96 h 96"/>
                <a:gd name="T6" fmla="*/ 102 w 102"/>
                <a:gd name="T7" fmla="*/ 0 h 96"/>
                <a:gd name="T8" fmla="*/ 51 w 102"/>
                <a:gd name="T9" fmla="*/ 0 h 96"/>
              </a:gd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42"/>
            <p:cNvSpPr/>
            <p:nvPr/>
          </p:nvSpPr>
          <p:spPr bwMode="auto">
            <a:xfrm>
              <a:off x="5858168" y="3261605"/>
              <a:ext cx="115486" cy="138945"/>
            </a:xfrm>
            <a:custGeom>
              <a:gdLst>
                <a:gd name="T0" fmla="*/ 33 w 94"/>
                <a:gd name="T1" fmla="*/ 0 h 113"/>
                <a:gd name="T2" fmla="*/ 23 w 94"/>
                <a:gd name="T3" fmla="*/ 73 h 113"/>
                <a:gd name="T4" fmla="*/ 62 w 94"/>
                <a:gd name="T5" fmla="*/ 113 h 113"/>
                <a:gd name="T6" fmla="*/ 94 w 94"/>
                <a:gd name="T7" fmla="*/ 45 h 113"/>
                <a:gd name="T8" fmla="*/ 33 w 94"/>
                <a:gd name="T9" fmla="*/ 0 h 113"/>
              </a:gd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43"/>
            <p:cNvSpPr/>
            <p:nvPr/>
          </p:nvSpPr>
          <p:spPr bwMode="auto">
            <a:xfrm>
              <a:off x="5998917" y="3261605"/>
              <a:ext cx="115486" cy="138945"/>
            </a:xfrm>
            <a:custGeom>
              <a:gdLst>
                <a:gd name="T0" fmla="*/ 62 w 94"/>
                <a:gd name="T1" fmla="*/ 0 h 113"/>
                <a:gd name="T2" fmla="*/ 71 w 94"/>
                <a:gd name="T3" fmla="*/ 73 h 113"/>
                <a:gd name="T4" fmla="*/ 32 w 94"/>
                <a:gd name="T5" fmla="*/ 113 h 113"/>
                <a:gd name="T6" fmla="*/ 0 w 94"/>
                <a:gd name="T7" fmla="*/ 45 h 113"/>
                <a:gd name="T8" fmla="*/ 62 w 94"/>
                <a:gd name="T9" fmla="*/ 0 h 113"/>
              </a:gd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44"/>
            <p:cNvSpPr/>
            <p:nvPr/>
          </p:nvSpPr>
          <p:spPr bwMode="auto">
            <a:xfrm>
              <a:off x="6103576" y="3586410"/>
              <a:ext cx="104659" cy="43307"/>
            </a:xfrm>
            <a:custGeom>
              <a:gdLst>
                <a:gd name="T0" fmla="*/ 58 w 58"/>
                <a:gd name="T1" fmla="*/ 24 h 24"/>
                <a:gd name="T2" fmla="*/ 29 w 58"/>
                <a:gd name="T3" fmla="*/ 0 h 24"/>
                <a:gd name="T4" fmla="*/ 0 w 58"/>
                <a:gd name="T5" fmla="*/ 24 h 24"/>
                <a:gd name="T6" fmla="*/ 58 w 58"/>
                <a:gd name="T7" fmla="*/ 24 h 24"/>
              </a:gdLst>
              <a:cxnLst>
                <a:cxn ang="0">
                  <a:pos x="T0" y="T1"/>
                </a:cxn>
                <a:cxn ang="0">
                  <a:pos x="T2" y="T3"/>
                </a:cxn>
                <a:cxn ang="0">
                  <a:pos x="T4" y="T5"/>
                </a:cxn>
                <a:cxn ang="0">
                  <a:pos x="T6" y="T7"/>
                </a:cxn>
              </a:cxnLst>
              <a:rect l="0" t="0" r="r" b="b"/>
              <a:pathLst>
                <a:path w="57" h="24">
                  <a:moveTo>
                    <a:pt x="58" y="24"/>
                  </a:moveTo>
                  <a:lnTo>
                    <a:pt x="29" y="0"/>
                  </a:lnTo>
                  <a:lnTo>
                    <a:pt x="0" y="24"/>
                  </a:lnTo>
                  <a:lnTo>
                    <a:pt x="58"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48"/>
            <p:cNvSpPr/>
            <p:nvPr/>
          </p:nvSpPr>
          <p:spPr bwMode="auto">
            <a:xfrm>
              <a:off x="6574544" y="3200253"/>
              <a:ext cx="162402" cy="122704"/>
            </a:xfrm>
            <a:custGeom>
              <a:gdLst>
                <a:gd name="T0" fmla="*/ 0 w 132"/>
                <a:gd name="T1" fmla="*/ 39 h 100"/>
                <a:gd name="T2" fmla="*/ 116 w 132"/>
                <a:gd name="T3" fmla="*/ 100 h 100"/>
                <a:gd name="T4" fmla="*/ 132 w 132"/>
                <a:gd name="T5" fmla="*/ 59 h 100"/>
                <a:gd name="T6" fmla="*/ 17 w 132"/>
                <a:gd name="T7" fmla="*/ 0 h 100"/>
                <a:gd name="T8" fmla="*/ 0 w 132"/>
                <a:gd name="T9" fmla="*/ 39 h 100"/>
              </a:gd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49"/>
            <p:cNvSpPr/>
            <p:nvPr/>
          </p:nvSpPr>
          <p:spPr bwMode="auto">
            <a:xfrm>
              <a:off x="6612437" y="2971084"/>
              <a:ext cx="218342" cy="250822"/>
            </a:xfrm>
            <a:custGeom>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50"/>
            <p:cNvSpPr/>
            <p:nvPr/>
          </p:nvSpPr>
          <p:spPr bwMode="auto">
            <a:xfrm>
              <a:off x="5899671" y="3218297"/>
              <a:ext cx="175034" cy="108268"/>
            </a:xfrm>
            <a:custGeom>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51"/>
            <p:cNvSpPr/>
            <p:nvPr/>
          </p:nvSpPr>
          <p:spPr bwMode="auto">
            <a:xfrm>
              <a:off x="5899671" y="3187621"/>
              <a:ext cx="175034" cy="122704"/>
            </a:xfrm>
            <a:custGeom>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Freeform 57"/>
            <p:cNvSpPr/>
            <p:nvPr/>
          </p:nvSpPr>
          <p:spPr bwMode="auto">
            <a:xfrm>
              <a:off x="5937565" y="3156945"/>
              <a:ext cx="101050" cy="25263"/>
            </a:xfrm>
            <a:custGeom>
              <a:gdLst>
                <a:gd name="T0" fmla="*/ 0 w 82"/>
                <a:gd name="T1" fmla="*/ 0 h 20"/>
                <a:gd name="T2" fmla="*/ 41 w 82"/>
                <a:gd name="T3" fmla="*/ 20 h 20"/>
                <a:gd name="T4" fmla="*/ 82 w 82"/>
                <a:gd name="T5" fmla="*/ 0 h 20"/>
                <a:gd name="T6" fmla="*/ 0 w 82"/>
                <a:gd name="T7" fmla="*/ 0 h 20"/>
              </a:gd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58"/>
            <p:cNvSpPr/>
            <p:nvPr/>
          </p:nvSpPr>
          <p:spPr bwMode="auto">
            <a:xfrm>
              <a:off x="5804034" y="2794246"/>
              <a:ext cx="366308" cy="212928"/>
            </a:xfrm>
            <a:custGeom>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59"/>
            <p:cNvSpPr/>
            <p:nvPr/>
          </p:nvSpPr>
          <p:spPr bwMode="auto">
            <a:xfrm>
              <a:off x="5955609" y="3113638"/>
              <a:ext cx="64961" cy="16241"/>
            </a:xfrm>
            <a:custGeom>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cxnLst>
                <a:cxn ang="0">
                  <a:pos x="T0" y="T1"/>
                </a:cxn>
                <a:cxn ang="0">
                  <a:pos x="T2" y="T3"/>
                </a:cxn>
                <a:cxn ang="0">
                  <a:pos x="T4" y="T5"/>
                </a:cxn>
                <a:cxn ang="0">
                  <a:pos x="T6" y="T7"/>
                </a:cxn>
                <a:cxn ang="0">
                  <a:pos x="T8" y="T9"/>
                </a:cxn>
                <a:cxn ang="0">
                  <a:pos x="T10" y="T11"/>
                </a:cxn>
              </a:cxnLst>
              <a:rect l="0" t="0" r="r" b="b"/>
              <a:pathLst>
                <a:path w="52"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60"/>
            <p:cNvSpPr/>
            <p:nvPr/>
          </p:nvSpPr>
          <p:spPr bwMode="auto">
            <a:xfrm>
              <a:off x="5850950" y="2987325"/>
              <a:ext cx="90224" cy="23459"/>
            </a:xfrm>
            <a:custGeom>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Freeform 61"/>
            <p:cNvSpPr/>
            <p:nvPr/>
          </p:nvSpPr>
          <p:spPr bwMode="auto">
            <a:xfrm>
              <a:off x="6035006" y="2987325"/>
              <a:ext cx="90224" cy="23459"/>
            </a:xfrm>
            <a:custGeom>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62"/>
            <p:cNvSpPr/>
            <p:nvPr/>
          </p:nvSpPr>
          <p:spPr bwMode="auto">
            <a:xfrm>
              <a:off x="6431990" y="2662520"/>
              <a:ext cx="252626" cy="416834"/>
            </a:xfrm>
            <a:custGeom>
              <a:gdLst>
                <a:gd name="T0" fmla="*/ 134 w 140"/>
                <a:gd name="T1" fmla="*/ 231 h 231"/>
                <a:gd name="T2" fmla="*/ 0 w 140"/>
                <a:gd name="T3" fmla="*/ 4 h 231"/>
                <a:gd name="T4" fmla="*/ 6 w 140"/>
                <a:gd name="T5" fmla="*/ 0 h 231"/>
                <a:gd name="T6" fmla="*/ 140 w 140"/>
                <a:gd name="T7" fmla="*/ 227 h 231"/>
                <a:gd name="T8" fmla="*/ 134 w 140"/>
                <a:gd name="T9" fmla="*/ 231 h 231"/>
              </a:gd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63"/>
            <p:cNvSpPr/>
            <p:nvPr/>
          </p:nvSpPr>
          <p:spPr bwMode="auto">
            <a:xfrm>
              <a:off x="6477102" y="2595754"/>
              <a:ext cx="368112" cy="418637"/>
            </a:xfrm>
            <a:custGeom>
              <a:gdLst>
                <a:gd name="T0" fmla="*/ 96 w 204"/>
                <a:gd name="T1" fmla="*/ 232 h 232"/>
                <a:gd name="T2" fmla="*/ 0 w 204"/>
                <a:gd name="T3" fmla="*/ 69 h 232"/>
                <a:gd name="T4" fmla="*/ 107 w 204"/>
                <a:gd name="T5" fmla="*/ 0 h 232"/>
                <a:gd name="T6" fmla="*/ 204 w 204"/>
                <a:gd name="T7" fmla="*/ 162 h 232"/>
                <a:gd name="T8" fmla="*/ 96 w 204"/>
                <a:gd name="T9" fmla="*/ 232 h 232"/>
              </a:gdLst>
              <a:cxnLst>
                <a:cxn ang="0">
                  <a:pos x="T0" y="T1"/>
                </a:cxn>
                <a:cxn ang="0">
                  <a:pos x="T2" y="T3"/>
                </a:cxn>
                <a:cxn ang="0">
                  <a:pos x="T4" y="T5"/>
                </a:cxn>
                <a:cxn ang="0">
                  <a:pos x="T6" y="T7"/>
                </a:cxn>
                <a:cxn ang="0">
                  <a:pos x="T8" y="T9"/>
                </a:cxn>
              </a:cxnLst>
              <a:rect l="0" t="0" r="r" b="b"/>
              <a:pathLst>
                <a:path w="204" h="231">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64"/>
            <p:cNvSpPr/>
            <p:nvPr/>
          </p:nvSpPr>
          <p:spPr bwMode="auto">
            <a:xfrm>
              <a:off x="6477102" y="2689587"/>
              <a:ext cx="221951" cy="324805"/>
            </a:xfrm>
            <a:custGeom>
              <a:gdLst>
                <a:gd name="T0" fmla="*/ 123 w 123"/>
                <a:gd name="T1" fmla="*/ 163 h 180"/>
                <a:gd name="T2" fmla="*/ 26 w 123"/>
                <a:gd name="T3" fmla="*/ 0 h 180"/>
                <a:gd name="T4" fmla="*/ 0 w 123"/>
                <a:gd name="T5" fmla="*/ 17 h 180"/>
                <a:gd name="T6" fmla="*/ 96 w 123"/>
                <a:gd name="T7" fmla="*/ 180 h 180"/>
                <a:gd name="T8" fmla="*/ 123 w 123"/>
                <a:gd name="T9" fmla="*/ 163 h 180"/>
              </a:gd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0"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1"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2"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3"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4"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5"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6"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sp>
        <p:nvSpPr>
          <p:cNvPr id="89" name="Freeform 7"/>
          <p:cNvSpPr/>
          <p:nvPr userDrawn="1"/>
        </p:nvSpPr>
        <p:spPr bwMode="auto">
          <a:xfrm>
            <a:off x="3179290" y="1041580"/>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Freeform 6"/>
          <p:cNvSpPr/>
          <p:nvPr userDrawn="1"/>
        </p:nvSpPr>
        <p:spPr bwMode="auto">
          <a:xfrm>
            <a:off x="6101206" y="62754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Espace réservé du contenu 1"/>
          <p:cNvSpPr txBox="1"/>
          <p:nvPr userDrawn="1"/>
        </p:nvSpPr>
        <p:spPr>
          <a:xfrm rot="16200000">
            <a:off x="-2452738" y="2452738"/>
            <a:ext cx="5152085" cy="246607"/>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29"/>
          <p:cNvSpPr/>
          <p:nvPr userDrawn="1"/>
        </p:nvSpPr>
        <p:spPr bwMode="auto">
          <a:xfrm>
            <a:off x="1646675" y="3144596"/>
            <a:ext cx="1023448" cy="1019157"/>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Freeform 30"/>
          <p:cNvSpPr/>
          <p:nvPr userDrawn="1"/>
        </p:nvSpPr>
        <p:spPr bwMode="auto">
          <a:xfrm>
            <a:off x="1824760" y="4554250"/>
            <a:ext cx="667279" cy="59432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Tree>
    <p:extLst>
      <p:ext uri="{BB962C8B-B14F-4D97-AF65-F5344CB8AC3E}">
        <p14:creationId xmlns="" xmlns:p14="http://schemas.microsoft.com/office/powerpoint/2010/main" val="1722196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image pleine page">
    <p:spTree>
      <p:nvGrpSpPr>
        <p:cNvPr id="1" name=""/>
        <p:cNvGrpSpPr/>
        <p:nvPr/>
      </p:nvGrpSpPr>
      <p:grpSpPr>
        <a:xfrm>
          <a:off x="0" y="0"/>
          <a: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ct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smtClean="0"/>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smtClean="0"/>
              <a:t>Cliquez sur l'icône pour ajouter une image</a:t>
            </a:r>
            <a:endParaRPr lang="fr-FR" noProof="0"/>
          </a:p>
        </p:txBody>
      </p:sp>
    </p:spTree>
    <p:extLst>
      <p:ext uri="{BB962C8B-B14F-4D97-AF65-F5344CB8AC3E}">
        <p14:creationId xmlns="" xmlns:p14="http://schemas.microsoft.com/office/powerpoint/2010/main" val="1340089202"/>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2_Disposition personnalisée">
    <p:spTree>
      <p:nvGrpSpPr>
        <p:cNvPr id="1" name=""/>
        <p:cNvGrpSpPr/>
        <p:nvPr/>
      </p:nvGrpSpPr>
      <p:grpSpPr>
        <a:xfrm>
          <a:off x="0" y="0"/>
          <a: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Tree>
    <p:extLst>
      <p:ext uri="{BB962C8B-B14F-4D97-AF65-F5344CB8AC3E}">
        <p14:creationId xmlns="" xmlns:p14="http://schemas.microsoft.com/office/powerpoint/2010/main" val="846876873"/>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p>
            <a:fld id="{B202EF04-3AFC-40AC-804F-EC0938D480EE}"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1_Disposition personnalisée">
    <p:spTree>
      <p:nvGrpSpPr>
        <p:cNvPr id="1" name=""/>
        <p:cNvGrpSpPr/>
        <p:nvPr/>
      </p:nvGrpSpPr>
      <p:grpSpPr>
        <a:xfrm>
          <a:off x="0" y="0"/>
          <a: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Tree>
    <p:extLst>
      <p:ext uri="{BB962C8B-B14F-4D97-AF65-F5344CB8AC3E}">
        <p14:creationId xmlns="" xmlns:p14="http://schemas.microsoft.com/office/powerpoint/2010/main" val="348596155"/>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cSld name="Titre et contenu">
    <p:spTree>
      <p:nvGrpSpPr>
        <p:cNvPr id="1" name=""/>
        <p:cNvGrpSpPr/>
        <p:nvPr/>
      </p:nvGrpSpPr>
      <p:grpSpPr>
        <a:xfrm>
          <a:off x="0" y="0"/>
          <a: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defPPr>
              <a:defRPr lang="en-US"/>
            </a:defPPr>
          </a:lstStyle>
          <a:p>
            <a:fld id="{C50DA1DE-737D-4BB8-81A3-211A3736CF5C}" type="datetimeFigureOut">
              <a:rPr lang="fr-FR" smtClean="0"/>
              <a:t>18/03/2019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defPPr>
              <a:defRPr lang="en-US"/>
            </a:defP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defPPr>
              <a:defRPr lang="en-US"/>
            </a:defPPr>
          </a:lstStyle>
          <a:p>
            <a:fld id="{DB6A8930-0740-4454-8080-62DAA0D02934}" type="slidenum">
              <a:rPr lang="fr-FR" smtClean="0"/>
              <a:t>‹N°›</a:t>
            </a:fld>
            <a:endParaRPr lang="fr-FR"/>
          </a:p>
        </p:txBody>
      </p:sp>
    </p:spTree>
    <p:extLst>
      <p:ext uri="{BB962C8B-B14F-4D97-AF65-F5344CB8AC3E}">
        <p14:creationId xmlns="" xmlns:p14="http://schemas.microsoft.com/office/powerpoint/2010/main" val="2930928587"/>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p>
            <a:fld id="{9F879277-ED03-42BE-B1AD-61782A93780B}"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p>
            <a:fld id="{4B03EF77-8C3F-4DFE-851F-5B784CD0A301}" type="datetimeFigureOut">
              <a:rPr lang="en-US" smtClean="0"/>
              <a:t>11/7/2009</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C33B604A-58F4-4808-A838-FA38CF4A3695}" type="datetimeFigureOut">
              <a:rPr lang="en-US" smtClean="0"/>
              <a:t>11/7/2009</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29D78BC4-3CDC-499F-A9E2-487BCE1C4CCB}" type="datetimeFigureOut">
              <a:rPr lang="en-US" smtClean="0"/>
              <a:t>11/7/2009</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C38A7C38-0B1E-4EB7-AD32-75AA668B5CCB}"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22C52FDB-E2DD-4424-9A1D-EEB01AB226FD}"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slideLayout" Target="../slideLayouts/slideLayout25.xml" /><Relationship Id="rId15" Type="http://schemas.openxmlformats.org/officeDocument/2006/relationships/slideLayout" Target="../slideLayouts/slideLayout26.xml" /><Relationship Id="rId16" Type="http://schemas.openxmlformats.org/officeDocument/2006/relationships/slideLayout" Target="../slideLayouts/slideLayout27.xml" /><Relationship Id="rId17" Type="http://schemas.openxmlformats.org/officeDocument/2006/relationships/slideLayout" Target="../slideLayouts/slideLayout28.xml" /><Relationship Id="rId18" Type="http://schemas.openxmlformats.org/officeDocument/2006/relationships/slideLayout" Target="../slideLayouts/slideLayout29.xml" /><Relationship Id="rId19" Type="http://schemas.openxmlformats.org/officeDocument/2006/relationships/slideLayout" Target="../slideLayouts/slideLayout30.xml" /><Relationship Id="rId2" Type="http://schemas.openxmlformats.org/officeDocument/2006/relationships/slideLayout" Target="../slideLayouts/slideLayout13.xml" /><Relationship Id="rId20" Type="http://schemas.openxmlformats.org/officeDocument/2006/relationships/slideLayout" Target="../slideLayouts/slideLayout31.xml" /><Relationship Id="rId21" Type="http://schemas.openxmlformats.org/officeDocument/2006/relationships/theme" Target="../theme/theme2.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a:t>Cliquez pour modifier le titre</a:t>
            </a:r>
          </a:p>
        </p:txBody>
      </p:sp>
      <p:sp>
        <p:nvSpPr>
          <p:cNvPr id="9" name="Text Placeholder 10"/>
          <p:cNvSpPr txBox="1"/>
          <p:nvPr/>
        </p:nvSpPr>
        <p:spPr>
          <a:xfrm>
            <a:off x="314325" y="4535485"/>
            <a:ext cx="275010" cy="334961"/>
          </a:xfrm>
          <a:prstGeom prst="rect">
            <a:avLst/>
          </a:prstGeom>
        </p:spPr>
        <p:txBody>
          <a:bodyPr wrap="square" lIns="7200" tIns="0" rIns="0" bIns="0" anchor="b">
            <a:normAutofit/>
          </a:bodyPr>
          <a:lstStyle>
            <a:defPPr>
              <a:defRPr lang="en-US"/>
            </a:defPPr>
            <a:lvl1pPr marL="0" marR="0" indent="0" algn="l" defTabSz="914400" rtl="0" eaLnBrk="1" fontAlgn="base" latinLnBrk="0" hangingPunct="1">
              <a:lnSpc>
                <a:spcPct val="100000"/>
              </a:lnSpc>
              <a:spcBef>
                <a:spcPct val="0"/>
              </a:spcBef>
              <a:spcAft>
                <a:spcPct val="0"/>
              </a:spcAft>
              <a:buClr>
                <a:schemeClr val="tx1"/>
              </a:buClr>
              <a:buSzTx/>
              <a:buFont typeface="Helvetica 75" panose="020b0804020202020204" pitchFamily="34" charset="0"/>
              <a:buNone/>
              <a:defRPr lang="fr-FR" sz="1200" kern="1200" baseline="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t>0</a:t>
            </a:fld>
            <a:endParaRPr kumimoji="0" lang="fr-FR" sz="800"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60" r:id="rId1"/>
    <p:sldLayoutId id="2147483669"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1.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2.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9.png" /><Relationship Id="rId3" Type="http://schemas.openxmlformats.org/officeDocument/2006/relationships/image" Target="../media/image20.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1.png" /><Relationship Id="rId3" Type="http://schemas.openxmlformats.org/officeDocument/2006/relationships/image" Target="../media/image22.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image" Target="../media/image23.png" /><Relationship Id="rId3" Type="http://schemas.openxmlformats.org/officeDocument/2006/relationships/image" Target="../media/image24.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25.png" /><Relationship Id="rId3" Type="http://schemas.openxmlformats.org/officeDocument/2006/relationships/image" Target="../media/image26.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7.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7.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28.png" /><Relationship Id="rId3" Type="http://schemas.openxmlformats.org/officeDocument/2006/relationships/image" Target="../media/image29.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0.png" /><Relationship Id="rId3" Type="http://schemas.openxmlformats.org/officeDocument/2006/relationships/image" Target="../media/image31.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2.png" /><Relationship Id="rId3" Type="http://schemas.openxmlformats.org/officeDocument/2006/relationships/image" Target="../media/image33.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4.png" /><Relationship Id="rId3" Type="http://schemas.openxmlformats.org/officeDocument/2006/relationships/image" Target="../media/image35.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6.png" /><Relationship Id="rId3" Type="http://schemas.openxmlformats.org/officeDocument/2006/relationships/image" Target="../media/image37.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8.png" /><Relationship Id="rId3" Type="http://schemas.openxmlformats.org/officeDocument/2006/relationships/image" Target="../media/image39.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0.png" /><Relationship Id="rId3" Type="http://schemas.openxmlformats.org/officeDocument/2006/relationships/image" Target="../media/image40.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1.png" /><Relationship Id="rId3" Type="http://schemas.openxmlformats.org/officeDocument/2006/relationships/image" Target="../media/image42.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3.png" /><Relationship Id="rId3" Type="http://schemas.openxmlformats.org/officeDocument/2006/relationships/image" Target="../media/image44.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5.png" /><Relationship Id="rId3" Type="http://schemas.openxmlformats.org/officeDocument/2006/relationships/image" Target="../media/image46.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xml" /><Relationship Id="rId3" Type="http://schemas.openxmlformats.org/officeDocument/2006/relationships/image" Target="../media/image47.png" /><Relationship Id="rId4" Type="http://schemas.openxmlformats.org/officeDocument/2006/relationships/image" Target="../media/image48.png" /><Relationship Id="rId5" Type="http://schemas.openxmlformats.org/officeDocument/2006/relationships/image" Target="../media/image49.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xml" /><Relationship Id="rId3" Type="http://schemas.openxmlformats.org/officeDocument/2006/relationships/image" Target="../media/image50.png" /><Relationship Id="rId4" Type="http://schemas.openxmlformats.org/officeDocument/2006/relationships/image" Target="../media/image51.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53.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54.png" /><Relationship Id="rId3" Type="http://schemas.openxmlformats.org/officeDocument/2006/relationships/image" Target="../media/image55.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56.png" /><Relationship Id="rId3" Type="http://schemas.openxmlformats.org/officeDocument/2006/relationships/image" Target="../media/image57.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58.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3.xml" /><Relationship Id="rId3" Type="http://schemas.openxmlformats.org/officeDocument/2006/relationships/image" Target="../media/image55.png" /><Relationship Id="rId4" Type="http://schemas.openxmlformats.org/officeDocument/2006/relationships/image" Target="../media/image54.png" /><Relationship Id="rId5" Type="http://schemas.openxmlformats.org/officeDocument/2006/relationships/image" Target="../media/image59.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4.xml" /><Relationship Id="rId3" Type="http://schemas.openxmlformats.org/officeDocument/2006/relationships/image" Target="../media/image60.png" /><Relationship Id="rId4" Type="http://schemas.openxmlformats.org/officeDocument/2006/relationships/image" Target="../media/image61.png" /><Relationship Id="rId5" Type="http://schemas.openxmlformats.org/officeDocument/2006/relationships/image" Target="../media/image62.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5.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63.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4.png" /><Relationship Id="rId3" Type="http://schemas.openxmlformats.org/officeDocument/2006/relationships/image" Target="../media/image65.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6.png" /><Relationship Id="rId3" Type="http://schemas.openxmlformats.org/officeDocument/2006/relationships/image" Target="../media/image67.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8.png" /><Relationship Id="rId3" Type="http://schemas.openxmlformats.org/officeDocument/2006/relationships/image" Target="../media/image69.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70.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5.xml" /><Relationship Id="rId3" Type="http://schemas.openxmlformats.org/officeDocument/2006/relationships/image" Target="../media/image65.png" /><Relationship Id="rId4" Type="http://schemas.openxmlformats.org/officeDocument/2006/relationships/image" Target="../media/image71.png" /><Relationship Id="rId5" Type="http://schemas.openxmlformats.org/officeDocument/2006/relationships/image" Target="../media/image72.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6.xml" /><Relationship Id="rId3" Type="http://schemas.openxmlformats.org/officeDocument/2006/relationships/image" Target="../media/image30.png" /><Relationship Id="rId4" Type="http://schemas.openxmlformats.org/officeDocument/2006/relationships/image" Target="../media/image73.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74.png" /><Relationship Id="rId3" Type="http://schemas.openxmlformats.org/officeDocument/2006/relationships/image" Target="../media/image75.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7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7.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7.xml" /><Relationship Id="rId3" Type="http://schemas.openxmlformats.org/officeDocument/2006/relationships/image" Target="../media/image47.png" /><Relationship Id="rId4" Type="http://schemas.openxmlformats.org/officeDocument/2006/relationships/image" Target="../media/image65.png" /><Relationship Id="rId5" Type="http://schemas.openxmlformats.org/officeDocument/2006/relationships/image" Target="../media/image77.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8.xml" /><Relationship Id="rId3" Type="http://schemas.openxmlformats.org/officeDocument/2006/relationships/image" Target="../media/image48.png" /><Relationship Id="rId4" Type="http://schemas.openxmlformats.org/officeDocument/2006/relationships/image" Target="../media/image78.png" /><Relationship Id="rId5" Type="http://schemas.openxmlformats.org/officeDocument/2006/relationships/image" Target="../media/image30.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9.xml" /><Relationship Id="rId3" Type="http://schemas.openxmlformats.org/officeDocument/2006/relationships/image" Target="../media/image50.png" /><Relationship Id="rId4" Type="http://schemas.openxmlformats.org/officeDocument/2006/relationships/image" Target="../media/image79.png" /><Relationship Id="rId5" Type="http://schemas.openxmlformats.org/officeDocument/2006/relationships/image" Target="../media/image71.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0.xml" /><Relationship Id="rId3" Type="http://schemas.openxmlformats.org/officeDocument/2006/relationships/image" Target="../media/image49.png" /><Relationship Id="rId4" Type="http://schemas.openxmlformats.org/officeDocument/2006/relationships/image" Target="../media/image80.png" /><Relationship Id="rId5" Type="http://schemas.openxmlformats.org/officeDocument/2006/relationships/image" Target="../media/image81.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1.xml" /><Relationship Id="rId3" Type="http://schemas.openxmlformats.org/officeDocument/2006/relationships/image" Target="../media/image51.png" /><Relationship Id="rId4" Type="http://schemas.openxmlformats.org/officeDocument/2006/relationships/image" Target="../media/image82.png" /><Relationship Id="rId5" Type="http://schemas.openxmlformats.org/officeDocument/2006/relationships/image" Target="../media/image83.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9.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0.xml" /></Relationships>
</file>

<file path=ppt/slides/slide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smtClean="0"/>
              <a:t>5 rue Lefebvre, 61800 MULHOUSE</a:t>
            </a:r>
            <a:endParaRPr lang="fr-FR"/>
          </a:p>
        </p:txBody>
      </p:sp>
      <p:sp>
        <p:nvSpPr>
          <p:cNvPr id="3" name="Espace réservé du texte 2"/>
          <p:cNvSpPr>
            <a:spLocks noGrp="1"/>
          </p:cNvSpPr>
          <p:nvPr>
            <p:ph type="body" sz="quarter" idx="11"/>
          </p:nvPr>
        </p:nvSpPr>
        <p:spPr/>
        <p:txBody>
          <a:bodyPr/>
          <a:lstStyle/>
          <a:p>
            <a:r>
              <a:rPr lang="fr-FR" smtClean="0"/>
              <a:t>SOCOTEC</a:t>
            </a:r>
            <a:endParaRPr lang="fr-FR"/>
          </a:p>
        </p:txBody>
      </p:sp>
      <p:sp>
        <p:nvSpPr>
          <p:cNvPr id="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5"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11508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2239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3 rue Lefebvre, </a:t>
            </a:r>
          </a:p>
          <a:p>
            <a:r>
              <a:rPr lang="fr-FR" smtClean="0"/>
              <a:t>68100 Mulhouse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4"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346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smtClean="0"/>
              <a:t>R+4</a:t>
            </a:r>
            <a:endParaRPr lang="fr-FR"/>
          </a:p>
        </p:txBody>
      </p:sp>
      <p:pic>
        <p:nvPicPr>
          <p:cNvPr id="5" name="Picture 11"/>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0813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R+4</a:t>
            </a:r>
            <a:endParaRPr lang="fr-FR"/>
          </a:p>
        </p:txBody>
      </p:sp>
      <p:pic>
        <p:nvPicPr>
          <p:cNvPr id="5" name="Picture 13"/>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0887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R+4</a:t>
            </a:r>
            <a:endParaRPr lang="fr-FR"/>
          </a:p>
        </p:txBody>
      </p:sp>
      <p:pic>
        <p:nvPicPr>
          <p:cNvPr id="5" name="Picture 14"/>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914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R+4</a:t>
            </a:r>
            <a:endParaRPr lang="fr-FR"/>
          </a:p>
        </p:txBody>
      </p:sp>
      <p:pic>
        <p:nvPicPr>
          <p:cNvPr id="5" name="Picture 9"/>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99991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153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smtClean="0">
                <a:solidFill>
                  <a:srgbClr val="4BB4E6"/>
                </a:solidFill>
                <a:latin typeface="Helvetica 35 Thin" pitchFamily="34" charset="0"/>
              </a:rPr>
              <a:t>Niveau R+4</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5"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77744086"/>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a:t>
            </a:r>
            <a:r>
              <a:rPr lang="fr-FR" altLang="fr-FR" sz="4000" i="1" smtClean="0">
                <a:solidFill>
                  <a:srgbClr val="4BB4E6"/>
                </a:solidFill>
                <a:latin typeface="Helvetica 35 Thin" pitchFamily="34" charset="0"/>
              </a:rPr>
              <a:t>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71454615"/>
      </p:ext>
    </p:extLst>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smtClean="0">
                <a:latin typeface="Helvetica 35 Thin" pitchFamily="34" charset="0"/>
              </a:rPr>
              <a:t>Scanner 2G GSM 900</a:t>
            </a:r>
            <a:endParaRPr lang="fr-FR" altLang="fr-FR">
              <a:latin typeface="Helvetica 35 Thin" pitchFamily="34" charset="0"/>
            </a:endParaRP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GSM900)</a:t>
            </a:r>
            <a:endParaRPr>
              <a:latin typeface="Helvetica 35 Thin"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1"/>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p:cNvPicPr>
            <a:picLocks noGrp="1"/>
          </p:cNvPicPr>
          <p:nvPr>
            <p:ph sz="quarter" idx="10"/>
          </p:nvPr>
        </p:nvPicPr>
        <p:blipFill>
          <a:blip r:embed="rId3"/>
          <a:stretch>
            <a:fillRect/>
          </a:stretch>
        </p:blipFill>
        <p:spPr>
          <a:xfrm>
            <a:off x="4645025" y="1560314"/>
            <a:ext cx="4289425" cy="2527697"/>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46611421"/>
      </p:ext>
    </p:extLst>
  </p:cSld>
  <p:clrMapOvr>
    <a:masterClrMapping/>
  </p:clrMapOvr>
  <p:transition/>
  <p:timing/>
</p:sld>
</file>

<file path=ppt/slides/slide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31881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9" name="Picture 123"/>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20"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2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3011</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3011</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5"/>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p:cNvPicPr>
            <a:picLocks noGrp="1"/>
          </p:cNvPicPr>
          <p:nvPr>
            <p:ph sz="quarter" idx="10"/>
          </p:nvPr>
        </p:nvPicPr>
        <p:blipFill>
          <a:blip r:embed="rId3"/>
          <a:stretch>
            <a:fillRect/>
          </a:stretch>
        </p:blipFill>
        <p:spPr>
          <a:xfrm>
            <a:off x="4645025" y="1600770"/>
            <a:ext cx="4289425" cy="244678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68741930"/>
      </p:ext>
    </p:extLst>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10712</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8"/>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74859267"/>
      </p:ext>
    </p:extLst>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10787</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9"/>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14981862"/>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10812</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1"/>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4131634"/>
      </p:ext>
    </p:extLst>
  </p:cSld>
  <p:clrMapOvr>
    <a:masterClrMapping/>
  </p:clrMapOvr>
  <p:transition/>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10836</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3"/>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9213086"/>
      </p:ext>
    </p:extLst>
  </p:cSld>
  <p:clrMapOvr>
    <a:masterClrMapping/>
  </p:clrMapOvr>
  <p:transition/>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4G : </a:t>
            </a:r>
            <a:r>
              <a:rPr lang="fr-FR" altLang="fr-FR" smtClean="0">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5"/>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p:cNvPicPr>
            <a:picLocks noGrp="1"/>
          </p:cNvPicPr>
          <p:nvPr>
            <p:ph sz="quarter" idx="10"/>
          </p:nvPr>
        </p:nvPicPr>
        <p:blipFill>
          <a:blip r:embed="rId3"/>
          <a:stretch>
            <a:fillRect/>
          </a:stretch>
        </p:blipFill>
        <p:spPr>
          <a:xfrm>
            <a:off x="4645025" y="1577501"/>
            <a:ext cx="4289425" cy="249332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78334514"/>
      </p:ext>
    </p:extLst>
  </p:cSld>
  <p:clrMapOvr>
    <a:masterClrMapping/>
  </p:clrMapOvr>
  <p:transition/>
  <p:timing/>
</p:sld>
</file>

<file path=ppt/slides/slide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4G LTE </a:t>
            </a:r>
            <a:r>
              <a:rPr lang="fr-FR" altLang="fr-FR" smtClean="0">
                <a:latin typeface="Helvetica 35 Thin" pitchFamily="34" charset="0"/>
              </a:rPr>
              <a:t>1800</a:t>
            </a:r>
            <a:r>
              <a:rPr lang="fr-FR" altLang="fr-FR">
                <a:latin typeface="Helvetica 35 Thin" pitchFamily="34" charset="0"/>
              </a:rPr>
              <a:t>: </a:t>
            </a:r>
            <a:r>
              <a:rPr lang="fr-FR" altLang="fr-FR" smtClean="0">
                <a:latin typeface="Helvetica 35 Thin" pitchFamily="34" charset="0"/>
              </a:rPr>
              <a:t>1300</a:t>
            </a:r>
            <a:endParaRPr lang="fr-FR" altLang="fr-FR">
              <a:latin typeface="Helvetica 35 Thin" pitchFamily="34" charset="0"/>
            </a:endParaRP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PCI: </a:t>
            </a:r>
            <a:r>
              <a:rPr lang="fr-FR" altLang="fr-FR">
                <a:latin typeface="Helvetica 35 Thin" pitchFamily="34" charset="0"/>
              </a:rPr>
              <a:t>1300</a:t>
            </a:r>
            <a:endParaRPr lang="fr-FR" smtClean="0">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9"/>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43622752"/>
      </p:ext>
    </p:extLst>
  </p:cSld>
  <p:clrMapOvr>
    <a:masterClrMapping/>
  </p:clrMapOvr>
  <p:transition/>
  <p:timing/>
</p:sld>
</file>

<file path=ppt/slides/slide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smtClean="0">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PCI: </a:t>
            </a:r>
            <a:r>
              <a:rPr lang="fr-FR" altLang="fr-FR">
                <a:latin typeface="Helvetica 35 Thin" pitchFamily="34" charset="0"/>
              </a:rPr>
              <a:t>3000</a:t>
            </a:r>
            <a:endParaRPr lang="fr-FR" smtClean="0">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4G : </a:t>
            </a:r>
            <a:r>
              <a:rPr lang="fr-FR" altLang="fr-FR" smtClean="0">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36"/>
          <p:cNvPicPr>
            <a:picLocks noGrp="1"/>
          </p:cNvPicPr>
          <p:nvPr>
            <p:ph sz="quarter" idx="10"/>
          </p:nvPr>
        </p:nvPicPr>
        <p:blipFill>
          <a:blip r:embed="rId2"/>
          <a:stretch>
            <a:fillRect/>
          </a:stretch>
        </p:blipFill>
        <p:spPr>
          <a:xfrm>
            <a:off x="138113" y="1588418"/>
            <a:ext cx="4289425" cy="2471490"/>
          </a:xfrm>
          <a:prstGeom prst="rect">
            <a:avLst/>
          </a:prstGeom>
          <a:noFill/>
          <a:ln w="0">
            <a:noFill/>
          </a:ln>
        </p:spPr>
      </p:pic>
      <p:pic>
        <p:nvPicPr>
          <p:cNvPr id="9" name="Picture 127"/>
          <p:cNvPicPr>
            <a:picLocks noGrp="1"/>
          </p:cNvPicPr>
          <p:nvPr>
            <p:ph sz="quarter" idx="10"/>
          </p:nvPr>
        </p:nvPicPr>
        <p:blipFill>
          <a:blip r:embed="rId3"/>
          <a:stretch>
            <a:fillRect/>
          </a:stretch>
        </p:blipFill>
        <p:spPr>
          <a:xfrm>
            <a:off x="4645025" y="1581891"/>
            <a:ext cx="4289425" cy="248454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34946036"/>
      </p:ext>
    </p:extLst>
  </p:cSld>
  <p:clrMapOvr>
    <a:masterClrMapping/>
  </p:clrMapOvr>
  <p:transition/>
  <p:timing/>
</p:sld>
</file>

<file path=ppt/slides/slide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24186152"/>
      </p:ext>
    </p:extLst>
  </p:cSld>
  <p:clrMapOvr>
    <a:masterClrMapping/>
  </p:clrMapOvr>
  <p:transition/>
  <p:timing/>
</p:sld>
</file>

<file path=ppt/slides/slide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smtClean="0"/>
              <a:t>SOCOTEC MULHOUSE</a:t>
            </a:r>
            <a:endParaRPr lang="fr-FR"/>
          </a:p>
        </p:txBody>
      </p:sp>
      <p:sp>
        <p:nvSpPr>
          <p:cNvPr id="3" name="Espace réservé du texte 2"/>
          <p:cNvSpPr>
            <a:spLocks noGrp="1"/>
          </p:cNvSpPr>
          <p:nvPr>
            <p:ph type="body" sz="quarter" idx="11"/>
          </p:nvPr>
        </p:nvSpPr>
        <p:spPr/>
        <p:txBody>
          <a:bodyPr/>
          <a:lstStyle/>
          <a:p>
            <a:r>
              <a:rPr lang="fr-FR" smtClean="0"/>
              <a:t>3 rue Lefebvre</a:t>
            </a:r>
            <a:endParaRPr lang="fr-FR"/>
          </a:p>
        </p:txBody>
      </p:sp>
      <p:sp>
        <p:nvSpPr>
          <p:cNvPr id="4" name="Espace réservé du texte 3"/>
          <p:cNvSpPr>
            <a:spLocks noGrp="1"/>
          </p:cNvSpPr>
          <p:nvPr>
            <p:ph type="body" sz="quarter" idx="12"/>
          </p:nvPr>
        </p:nvSpPr>
        <p:spPr/>
        <p:txBody>
          <a:bodyPr/>
          <a:lstStyle/>
          <a:p>
            <a:r>
              <a:rPr lang="fr-FR" smtClean="0"/>
              <a:t>68100</a:t>
            </a:r>
            <a:endParaRPr lang="fr-FR"/>
          </a:p>
        </p:txBody>
      </p:sp>
      <p:sp>
        <p:nvSpPr>
          <p:cNvPr id="5" name="Espace réservé du texte 4"/>
          <p:cNvSpPr>
            <a:spLocks noGrp="1"/>
          </p:cNvSpPr>
          <p:nvPr>
            <p:ph type="body" sz="quarter" idx="13"/>
          </p:nvPr>
        </p:nvSpPr>
        <p:spPr/>
        <p:txBody>
          <a:bodyPr/>
          <a:lstStyle/>
          <a:p>
            <a:r>
              <a:rPr lang="fr-FR" smtClean="0"/>
              <a:t>Mulhouse</a:t>
            </a:r>
            <a:endParaRPr lang="fr-FR"/>
          </a:p>
        </p:txBody>
      </p:sp>
      <p:sp>
        <p:nvSpPr>
          <p:cNvPr id="6" name="Espace réservé du texte 5"/>
          <p:cNvSpPr>
            <a:spLocks noGrp="1"/>
          </p:cNvSpPr>
          <p:nvPr>
            <p:ph type="body" sz="quarter" idx="14"/>
          </p:nvPr>
        </p:nvSpPr>
        <p:spPr/>
        <p:txBody>
          <a:bodyPr/>
          <a:lstStyle/>
          <a:p>
            <a:r>
              <a:rPr lang="fr-FR" smtClean="0"/>
              <a:t>18/03/2019</a:t>
            </a:r>
            <a:endParaRPr lang="fr-FR"/>
          </a:p>
        </p:txBody>
      </p:sp>
      <p:sp>
        <p:nvSpPr>
          <p:cNvPr id="7" name="Espace réservé du texte 6"/>
          <p:cNvSpPr>
            <a:spLocks noGrp="1"/>
          </p:cNvSpPr>
          <p:nvPr>
            <p:ph type="body" sz="quarter" idx="15"/>
          </p:nvPr>
        </p:nvSpPr>
        <p:spPr/>
        <p:txBody>
          <a:bodyPr/>
          <a:lstStyle/>
          <a:p>
            <a:r>
              <a:rPr lang="fr-FR" smtClean="0"/>
              <a:t>Jean-Baptiste ROUSSEL / David SANNA</a:t>
            </a:r>
            <a:endParaRPr lang="fr-FR"/>
          </a:p>
        </p:txBody>
      </p:sp>
      <p:sp>
        <p:nvSpPr>
          <p:cNvPr id="8" name="Espace réservé du texte 7"/>
          <p:cNvSpPr>
            <a:spLocks noGrp="1"/>
          </p:cNvSpPr>
          <p:nvPr>
            <p:ph type="body" sz="quarter" idx="16"/>
          </p:nvPr>
        </p:nvSpPr>
        <p:spPr/>
        <p:txBody>
          <a:bodyPr/>
          <a:lstStyle/>
          <a:p>
            <a:r>
              <a:rPr lang="fr-FR" err="1" smtClean="0"/>
              <a:t>Sebastien MEYER</a:t>
            </a:r>
            <a:endParaRPr lang="fr-FR"/>
          </a:p>
        </p:txBody>
      </p:sp>
      <p:sp>
        <p:nvSpPr>
          <p:cNvPr id="9" name="Espace réservé du texte 8"/>
          <p:cNvSpPr>
            <a:spLocks noGrp="1"/>
          </p:cNvSpPr>
          <p:nvPr>
            <p:ph type="body" sz="quarter" idx="17"/>
          </p:nvPr>
        </p:nvSpPr>
        <p:spPr/>
        <p:txBody>
          <a:bodyPr/>
          <a:lstStyle/>
          <a:p>
            <a:r>
              <a:rPr lang="fr-FR" smtClean="0"/>
              <a:t>06 61 30 14 20</a:t>
            </a:r>
            <a:endParaRPr lang="fr-FR"/>
          </a:p>
        </p:txBody>
      </p:sp>
      <p:sp>
        <p:nvSpPr>
          <p:cNvPr id="10"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1"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7026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01"/>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p:cNvPicPr>
            <a:picLocks noGrp="1"/>
          </p:cNvPicPr>
          <p:nvPr>
            <p:ph sz="quarter" idx="10"/>
          </p:nvPr>
        </p:nvPicPr>
        <p:blipFill>
          <a:blip r:embed="rId5"/>
          <a:stretch>
            <a:fillRect/>
          </a:stretch>
        </p:blipFill>
        <p:spPr>
          <a:xfrm>
            <a:off x="6146800" y="1993786"/>
            <a:ext cx="2970213" cy="173219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27179146"/>
      </p:ext>
    </p:extLst>
  </p:cSld>
  <p:clrMapOvr>
    <a:masterClrMapping/>
  </p:clrMapOvr>
  <p:transition/>
  <p:timing/>
</p:sld>
</file>

<file path=ppt/slides/slide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05"/>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p:cNvPicPr>
            <a:picLocks noGrp="1"/>
          </p:cNvPicPr>
          <p:nvPr>
            <p:ph sz="quarter" idx="10"/>
          </p:nvPr>
        </p:nvPicPr>
        <p:blipFill>
          <a:blip r:embed="rId4"/>
          <a:stretch>
            <a:fillRect/>
          </a:stretch>
        </p:blipFill>
        <p:spPr>
          <a:xfrm>
            <a:off x="6146800" y="1978263"/>
            <a:ext cx="2970213" cy="176323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76073911"/>
      </p:ext>
    </p:extLst>
  </p:cSld>
  <p:clrMapOvr>
    <a:masterClrMapping/>
  </p:clrMapOvr>
  <p:transition/>
  <p:timing/>
</p:sld>
</file>

<file path=ppt/slides/slide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smtClean="0">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p:cNvPicPr/>
          <p:nvPr/>
        </p:nvPicPr>
        <p:blipFill>
          <a:blip r:embed="rId3"/>
          <a:stretch>
            <a:fillRect/>
          </a:stretch>
        </p:blipFill>
        <p:spPr>
          <a:xfrm>
            <a:off x="2135617" y="1371925"/>
            <a:ext cx="4872765" cy="2399650"/>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6811095"/>
      </p:ext>
    </p:extLst>
  </p:cSld>
  <p:clrMapOvr>
    <a:masterClrMapping/>
  </p:clrMapOvr>
  <p:transition/>
  <p:timing/>
</p:sld>
</file>

<file path=ppt/slides/slide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05622562"/>
      </p:ext>
    </p:extLst>
  </p:cSld>
  <p:clrMapOvr>
    <a:masterClrMapping/>
  </p:clrMapOvr>
  <p:transition/>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57"/>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63310957"/>
      </p:ext>
    </p:extLst>
  </p:cSld>
  <p:clrMapOvr>
    <a:masterClrMapping/>
  </p:clrMapOvr>
  <p:transition/>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60"/>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9243873"/>
      </p:ext>
    </p:extLst>
  </p:cSld>
  <p:clrMapOvr>
    <a:masterClrMapping/>
  </p:clrMapOvr>
  <p:transition/>
  <p:timing/>
</p:sld>
</file>

<file path=ppt/slides/slide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77543318"/>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smtClean="0">
                <a:solidFill>
                  <a:srgbClr val="4BB4E6"/>
                </a:solidFill>
                <a:latin typeface="Helvetica 35 Thin" pitchFamily="34" charset="0"/>
              </a:rPr>
              <a:t>Mobile Voix Trial</a:t>
            </a:r>
            <a:endParaRPr lang="fr-FR" altLang="fr-FR" sz="4000" i="1">
              <a:solidFill>
                <a:srgbClr val="4BB4E6"/>
              </a:solidFill>
              <a:latin typeface="Helvetica 35 Thin" pitchFamily="34" charset="0"/>
            </a:endParaRP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73583853"/>
      </p:ext>
    </p:extLst>
  </p:cSld>
  <p:clrMapOvr>
    <a:masterClrMapping/>
  </p:clrMapOvr>
  <p:transition/>
  <p:timing/>
</p:sld>
</file>

<file path=ppt/slides/slide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7"/>
          <p:cNvPicPr>
            <a:picLocks noGrp="1"/>
          </p:cNvPicPr>
          <p:nvPr>
            <p:ph sz="quarter" idx="10"/>
          </p:nvPr>
        </p:nvPicPr>
        <p:blipFill>
          <a:blip r:embed="rId3"/>
          <a:stretch>
            <a:fillRect/>
          </a:stretch>
        </p:blipFill>
        <p:spPr>
          <a:xfrm>
            <a:off x="31750" y="2006531"/>
            <a:ext cx="2968625" cy="1706701"/>
          </a:xfrm>
          <a:prstGeom prst="rect">
            <a:avLst/>
          </a:prstGeom>
          <a:noFill/>
          <a:ln w="0">
            <a:noFill/>
          </a:ln>
        </p:spPr>
      </p:pic>
      <p:pic>
        <p:nvPicPr>
          <p:cNvPr id="13" name="Picture 170"/>
          <p:cNvPicPr>
            <a:picLocks noGrp="1"/>
          </p:cNvPicPr>
          <p:nvPr>
            <p:ph sz="quarter" idx="10"/>
          </p:nvPr>
        </p:nvPicPr>
        <p:blipFill>
          <a:blip r:embed="rId4"/>
          <a:stretch>
            <a:fillRect/>
          </a:stretch>
        </p:blipFill>
        <p:spPr>
          <a:xfrm>
            <a:off x="3087688" y="2009846"/>
            <a:ext cx="2968625" cy="1700071"/>
          </a:xfrm>
          <a:prstGeom prst="rect">
            <a:avLst/>
          </a:prstGeom>
          <a:noFill/>
          <a:ln w="0">
            <a:noFill/>
          </a:ln>
        </p:spPr>
      </p:pic>
      <p:pic>
        <p:nvPicPr>
          <p:cNvPr id="14" name="Picture 173"/>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79497549"/>
      </p:ext>
    </p:extLst>
  </p:cSld>
  <p:clrMapOvr>
    <a:masterClrMapping/>
  </p:clrMapOvr>
  <p:transition/>
  <p:timing/>
</p:sld>
</file>

<file path=ppt/slides/slide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Qual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8"/>
          <p:cNvPicPr>
            <a:picLocks noGrp="1"/>
          </p:cNvPicPr>
          <p:nvPr>
            <p:ph sz="quarter" idx="10"/>
          </p:nvPr>
        </p:nvPicPr>
        <p:blipFill>
          <a:blip r:embed="rId3"/>
          <a:stretch>
            <a:fillRect/>
          </a:stretch>
        </p:blipFill>
        <p:spPr>
          <a:xfrm>
            <a:off x="31750" y="2002047"/>
            <a:ext cx="2968625" cy="1715668"/>
          </a:xfrm>
          <a:prstGeom prst="rect">
            <a:avLst/>
          </a:prstGeom>
          <a:noFill/>
          <a:ln w="0">
            <a:noFill/>
          </a:ln>
        </p:spPr>
      </p:pic>
      <p:pic>
        <p:nvPicPr>
          <p:cNvPr id="13" name="Picture 171"/>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p:cNvPicPr>
            <a:picLocks noGrp="1"/>
          </p:cNvPicPr>
          <p:nvPr>
            <p:ph sz="quarter" idx="10"/>
          </p:nvPr>
        </p:nvPicPr>
        <p:blipFill>
          <a:blip r:embed="rId5"/>
          <a:stretch>
            <a:fillRect/>
          </a:stretch>
        </p:blipFill>
        <p:spPr>
          <a:xfrm>
            <a:off x="6146800" y="1997055"/>
            <a:ext cx="2970213" cy="1725652"/>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56312025"/>
      </p:ext>
    </p:extLst>
  </p:cSld>
  <p:clrMapOvr>
    <a:masterClrMapping/>
  </p:clrMapOvr>
  <p:transition/>
  <p:timing/>
</p:sld>
</file>

<file path=ppt/slides/slide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smtClean="0"/>
              <a:t>Les mesures ont été effectuées dans les futurs locaux de la société SOCOTEC à Mulhouse. Ces locaux sont situés au 4</a:t>
            </a:r>
            <a:r>
              <a:rPr lang="fr-FR" baseline="30000" smtClean="0"/>
              <a:t>ème</a:t>
            </a:r>
            <a:r>
              <a:rPr lang="fr-FR" smtClean="0"/>
              <a:t> étage d’un bâtiment proche du centre-ville de Mulhouse.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4"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02913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err="1" smtClean="0">
                <a:solidFill>
                  <a:srgbClr val="FF6600"/>
                </a:solidFill>
                <a:latin typeface="Helvetica 35 Thin" pitchFamily="34" charset="0"/>
              </a:rPr>
              <a:t>Serving Band</a:t>
            </a:r>
          </a:p>
          <a:p>
            <a:pPr algn="ctr" eaLnBrk="1" hangingPunct="1">
              <a:spcAft>
                <a:spcPct val="0"/>
              </a:spcAft>
              <a:buClrTx/>
              <a:buNone/>
            </a:pPr>
            <a:r>
              <a:rPr lang="fr-FR" altLang="fr-FR" b="1" smtClean="0">
                <a:latin typeface="Helvetica 35 Thin" pitchFamily="34" charset="0"/>
              </a:rPr>
              <a:t>Mobile Voix Trial</a:t>
            </a:r>
            <a:endParaRPr lang="fr-FR" altLang="fr-FR" b="1"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p:cNvPicPr/>
          <p:nvPr/>
        </p:nvPicPr>
        <p:blipFill>
          <a:blip r:embed="rId3"/>
          <a:stretch>
            <a:fillRect/>
          </a:stretch>
        </p:blipFill>
        <p:spPr>
          <a:xfrm>
            <a:off x="2117808" y="1411608"/>
            <a:ext cx="4908384" cy="2320284"/>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6423115"/>
      </p:ext>
    </p:extLst>
  </p:cSld>
  <p:clrMapOvr>
    <a:masterClrMapping/>
  </p:clrMapOvr>
  <p:transition/>
  <p:timing/>
</p:sld>
</file>

<file path=ppt/slides/slide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8178664"/>
      </p:ext>
    </p:extLst>
  </p:cSld>
  <p:clrMapOvr>
    <a:masterClrMapping/>
  </p:clrMapOvr>
  <p:transition/>
  <p:timing/>
</p:sld>
</file>

<file path=ppt/slides/slide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77"/>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3517073"/>
      </p:ext>
    </p:extLst>
  </p:cSld>
  <p:clrMapOvr>
    <a:masterClrMapping/>
  </p:clrMapOvr>
  <p:transition/>
  <p:timing/>
</p:sld>
</file>

<file path=ppt/slides/slide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0"/>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4178588"/>
      </p:ext>
    </p:extLst>
  </p:cSld>
  <p:clrMapOvr>
    <a:masterClrMapping/>
  </p:clrMapOvr>
  <p:transition/>
  <p:timing/>
</p:sld>
</file>

<file path=ppt/slides/slide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a:t>
            </a:r>
            <a:r>
              <a:rPr lang="fr-FR" smtClean="0">
                <a:latin typeface="Helvetica 35 Thin" pitchFamily="34" charset="0"/>
              </a:rPr>
              <a:t>UL</a:t>
            </a:r>
            <a:endParaRPr lang="fr-FR">
              <a:latin typeface="Helvetica 35 Thin" pitchFamily="34" charset="0"/>
            </a:endParaRP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Débit DL</a:t>
            </a:r>
            <a:endParaRPr lang="fr-F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7"/>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35954803"/>
      </p:ext>
    </p:extLst>
  </p:cSld>
  <p:clrMapOvr>
    <a:masterClrMapping/>
  </p:clrMapOvr>
  <p:transition/>
  <p:timing/>
</p:sld>
</file>

<file path=ppt/slides/slide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a:latin typeface="Helvetica 35 Thin" pitchFamily="34" charset="0"/>
              </a:rPr>
              <a:t>Mobile </a:t>
            </a:r>
            <a:r>
              <a:rPr lang="fr-FR" altLang="fr-FR" b="1" smtClean="0">
                <a:latin typeface="Helvetica 35 Thin" pitchFamily="34" charset="0"/>
              </a:rPr>
              <a:t>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88316030"/>
      </p:ext>
    </p:extLst>
  </p:cSld>
  <p:clrMapOvr>
    <a:masterClrMapping/>
  </p:clrMapOvr>
  <p:transition/>
  <p:timing/>
</p:sld>
</file>

<file path=ppt/slides/slide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3318009"/>
      </p:ext>
    </p:extLst>
  </p:cSld>
  <p:clrMapOvr>
    <a:masterClrMapping/>
  </p:clrMapOvr>
  <p:transition/>
  <p:timing/>
</p:sld>
</file>

<file path=ppt/slides/slide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89"/>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20249788"/>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3"/>
          <p:cNvPicPr>
            <a:picLocks noGrp="1"/>
          </p:cNvPicPr>
          <p:nvPr>
            <p:ph sz="quarter" idx="10"/>
          </p:nvPr>
        </p:nvPicPr>
        <p:blipFill>
          <a:blip r:embed="rId3"/>
          <a:stretch>
            <a:fillRect/>
          </a:stretch>
        </p:blipFill>
        <p:spPr>
          <a:xfrm>
            <a:off x="3087688" y="1994469"/>
            <a:ext cx="2968625" cy="1730824"/>
          </a:xfrm>
          <a:prstGeom prst="rect">
            <a:avLst/>
          </a:prstGeom>
          <a:noFill/>
          <a:ln w="0">
            <a:noFill/>
          </a:ln>
        </p:spPr>
      </p:pic>
      <p:pic>
        <p:nvPicPr>
          <p:cNvPr id="10" name="Picture 196"/>
          <p:cNvPicPr>
            <a:picLocks noGrp="1"/>
          </p:cNvPicPr>
          <p:nvPr>
            <p:ph sz="quarter" idx="10"/>
          </p:nvPr>
        </p:nvPicPr>
        <p:blipFill>
          <a:blip r:embed="rId4"/>
          <a:stretch>
            <a:fillRect/>
          </a:stretch>
        </p:blipFill>
        <p:spPr>
          <a:xfrm>
            <a:off x="6146800" y="1997055"/>
            <a:ext cx="2970213" cy="1725652"/>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93938495"/>
      </p:ext>
    </p:extLst>
  </p:cSld>
  <p:clrMapOvr>
    <a:masterClrMapping/>
  </p:clrMapOvr>
  <p:transition/>
  <p:timing/>
</p:sld>
</file>

<file path=ppt/slides/slide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Trial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a:t>
            </a:r>
            <a:r>
              <a:rPr lang="fr-FR" smtClean="0">
                <a:latin typeface="Helvetica 35 Thin" pitchFamily="34" charset="0"/>
              </a:rPr>
              <a:t>UL</a:t>
            </a:r>
            <a:endParaRPr lang="fr-FR">
              <a:latin typeface="Helvetica 35 Thin" pitchFamily="34" charset="0"/>
            </a:endParaRP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Débit DL</a:t>
            </a:r>
            <a:endParaRPr lang="fr-F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9"/>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06515172"/>
      </p:ext>
    </p:extLst>
  </p:cSld>
  <p:clrMapOvr>
    <a:masterClrMapping/>
  </p:clrMapOvr>
  <p:transition/>
  <p:timing/>
</p:sld>
</file>

<file path=ppt/slides/slide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4"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272364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smtClean="0">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96397223"/>
      </p:ext>
    </p:extLst>
  </p:cSld>
  <p:clrMapOvr>
    <a:masterClrMapping/>
  </p:clrMapOvr>
  <p:transition/>
  <p:timing/>
</p:sld>
</file>

<file path=ppt/slides/slide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smtClean="0">
                <a:solidFill>
                  <a:srgbClr val="4BB4E6"/>
                </a:solidFill>
                <a:latin typeface="Helvetica 35 Thin" pitchFamily="34" charset="0"/>
              </a:rPr>
              <a:t>Annexes</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5"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97129728"/>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r>
              <a:rPr lang="fr-FR" altLang="fr-FR" b="1" smtClean="0">
                <a:latin typeface="Helvetica 35 Thin" pitchFamily="34" charset="0"/>
              </a:rPr>
              <a:t>)</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1"/>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p:cNvPicPr>
            <a:picLocks noGrp="1"/>
          </p:cNvPicPr>
          <p:nvPr>
            <p:ph sz="quarter" idx="10"/>
          </p:nvPr>
        </p:nvPicPr>
        <p:blipFill>
          <a:blip r:embed="rId4"/>
          <a:stretch>
            <a:fillRect/>
          </a:stretch>
        </p:blipFill>
        <p:spPr>
          <a:xfrm>
            <a:off x="6146800" y="2001878"/>
            <a:ext cx="2970213" cy="1716007"/>
          </a:xfrm>
          <a:prstGeom prst="rect">
            <a:avLst/>
          </a:prstGeom>
          <a:noFill/>
          <a:ln w="0">
            <a:noFill/>
          </a:ln>
        </p:spPr>
      </p:pic>
      <p:pic>
        <p:nvPicPr>
          <p:cNvPr id="15" name="Picture 147"/>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89600457"/>
      </p:ext>
    </p:extLst>
  </p:cSld>
  <p:clrMapOvr>
    <a:masterClrMapping/>
  </p:clrMapOvr>
  <p:transition/>
  <p:timing/>
</p:sld>
</file>

<file path=ppt/slides/slide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4"/>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p:cNvPicPr>
            <a:picLocks noGrp="1"/>
          </p:cNvPicPr>
          <p:nvPr>
            <p:ph sz="quarter" idx="10"/>
          </p:nvPr>
        </p:nvPicPr>
        <p:blipFill>
          <a:blip r:embed="rId4"/>
          <a:stretch>
            <a:fillRect/>
          </a:stretch>
        </p:blipFill>
        <p:spPr>
          <a:xfrm>
            <a:off x="6146800" y="2009749"/>
            <a:ext cx="2970213" cy="1700264"/>
          </a:xfrm>
          <a:prstGeom prst="rect">
            <a:avLst/>
          </a:prstGeom>
          <a:noFill/>
          <a:ln w="0">
            <a:noFill/>
          </a:ln>
        </p:spPr>
      </p:pic>
      <p:pic>
        <p:nvPicPr>
          <p:cNvPr id="15" name="Picture 150"/>
          <p:cNvPicPr>
            <a:picLocks noGrp="1"/>
          </p:cNvPicPr>
          <p:nvPr>
            <p:ph sz="quarter" idx="10"/>
          </p:nvPr>
        </p:nvPicPr>
        <p:blipFill>
          <a:blip r:embed="rId5"/>
          <a:stretch>
            <a:fillRect/>
          </a:stretch>
        </p:blipFill>
        <p:spPr>
          <a:xfrm>
            <a:off x="3087688" y="1994469"/>
            <a:ext cx="2968625" cy="1730824"/>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68441004"/>
      </p:ext>
    </p:extLst>
  </p:cSld>
  <p:clrMapOvr>
    <a:masterClrMapping/>
  </p:clrMapOvr>
  <p:transition/>
  <p:timing/>
</p:sld>
</file>

<file path=ppt/slides/slide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a:t>
            </a:r>
            <a:r>
              <a:rPr lang="fr-FR" altLang="fr-FR" b="1" smtClean="0">
                <a:latin typeface="Helvetica 35 Thin" pitchFamily="34" charset="0"/>
              </a:rPr>
              <a:t>EcN0 </a:t>
            </a:r>
            <a:r>
              <a:rPr lang="fr-FR" altLang="fr-FR" b="1">
                <a:latin typeface="Helvetica 35 Thin" pitchFamily="34" charset="0"/>
              </a:rPr>
              <a:t>(UMTS</a:t>
            </a:r>
            <a:r>
              <a:rPr lang="fr-FR" altLang="fr-FR" b="1" smtClean="0">
                <a:latin typeface="Helvetica 35 Thin" pitchFamily="34" charset="0"/>
              </a:rPr>
              <a:t>)</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5"/>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58660911"/>
      </p:ext>
    </p:extLst>
  </p:cSld>
  <p:clrMapOvr>
    <a:masterClrMapping/>
  </p:clrMapOvr>
  <p:transition/>
  <p:timing/>
</p:sld>
</file>

<file path=ppt/slides/slide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a:t>
            </a:r>
            <a:r>
              <a:rPr lang="fr-FR" altLang="fr-FR" b="1" smtClean="0">
                <a:latin typeface="Helvetica 35 Thin" pitchFamily="34" charset="0"/>
              </a:rPr>
              <a:t>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7"/>
          <p:cNvPicPr>
            <a:picLocks noGrp="1"/>
          </p:cNvPicPr>
          <p:nvPr>
            <p:ph sz="quarter" idx="10"/>
          </p:nvPr>
        </p:nvPicPr>
        <p:blipFill>
          <a:blip r:embed="rId3"/>
          <a:stretch>
            <a:fillRect/>
          </a:stretch>
        </p:blipFill>
        <p:spPr>
          <a:xfrm>
            <a:off x="31750" y="1994249"/>
            <a:ext cx="2968625" cy="1731265"/>
          </a:xfrm>
          <a:prstGeom prst="rect">
            <a:avLst/>
          </a:prstGeom>
          <a:noFill/>
          <a:ln w="0">
            <a:noFill/>
          </a:ln>
        </p:spPr>
      </p:pic>
      <p:pic>
        <p:nvPicPr>
          <p:cNvPr id="14" name="Picture 143"/>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7785161"/>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a:t>
            </a:r>
            <a:r>
              <a:rPr lang="fr-FR" altLang="fr-FR" b="1" smtClean="0">
                <a:latin typeface="Helvetica 35 Thin" pitchFamily="34" charset="0"/>
              </a:rPr>
              <a:t>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8"/>
          <p:cNvPicPr>
            <a:picLocks noGrp="1"/>
          </p:cNvPicPr>
          <p:nvPr>
            <p:ph sz="quarter" idx="10"/>
          </p:nvPr>
        </p:nvPicPr>
        <p:blipFill>
          <a:blip r:embed="rId3"/>
          <a:stretch>
            <a:fillRect/>
          </a:stretch>
        </p:blipFill>
        <p:spPr>
          <a:xfrm>
            <a:off x="31750" y="1978735"/>
            <a:ext cx="2968625" cy="1762293"/>
          </a:xfrm>
          <a:prstGeom prst="rect">
            <a:avLst/>
          </a:prstGeom>
          <a:noFill/>
          <a:ln w="0">
            <a:noFill/>
          </a:ln>
        </p:spPr>
      </p:pic>
      <p:pic>
        <p:nvPicPr>
          <p:cNvPr id="14" name="Picture 144"/>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47649861"/>
      </p:ext>
    </p:extLst>
  </p:cSld>
  <p:clrMapOvr>
    <a:masterClrMapping/>
  </p:clrMapOvr>
  <p:transition/>
  <p:timing/>
</p:sld>
</file>

<file path=ppt/slides/slide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82225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494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1628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6113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tags/tag1.xml><?xml version="1.0" encoding="utf-8"?>
<p:tagLst xmlns:p="http://schemas.openxmlformats.org/presentationml/2006/main">
  <p:tag name="AS_NET" val="4.0.30319.42000"/>
  <p:tag name="AS_OS" val="Microsoft Windows NT 6.2.9200.0"/>
  <p:tag name="AS_RELEASE_DATE" val="2019.05.17"/>
  <p:tag name="AS_TITLE" val="Aspose.Slides for .NET 4.0 Client Profile"/>
  <p:tag name="AS_VERSION" val="19.5"/>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Arial" pitchFamily="34" charset="0"/>
        <a:cs typeface="Arial" pitchFamily="34" charset="0"/>
      </a:majorFont>
      <a:minorFont>
        <a:latin typeface="Helvetica 75 Bold"/>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Lst>
    <a:ext uri="{05A4C25C-085E-4340-85A3-A5531E510DB2}">
      <thm15:themeFamily xmlns:thm15="http://schemas.microsoft.com/office/thememl/2012/main" xmlns="" name="OFR_OBS-template_external.potx" id="{8E63A4C0-0D5B-4AB0-9B17-28650E3A1109}" vid="{213D95EF-7056-43E0-9767-0E799F788926}"/>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339</Paragraphs>
  <Slides>56</Slides>
  <Notes>11</Notes>
  <TotalTime>1</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56</vt:i4>
      </vt:variant>
    </vt:vector>
  </HeadingPairs>
  <TitlesOfParts>
    <vt:vector baseType="lpstr" size="66">
      <vt:lpstr>Arial</vt:lpstr>
      <vt:lpstr>Calibri</vt:lpstr>
      <vt:lpstr>Helvetica 75</vt:lpstr>
      <vt:lpstr>Helvetica 45 Light</vt:lpstr>
      <vt:lpstr>Helvetica 75 Bold</vt:lpstr>
      <vt:lpstr>Wingdings</vt:lpstr>
      <vt:lpstr>Helvetica 55 Roman</vt:lpstr>
      <vt:lpstr>HelveticaNeueLT Std</vt:lpstr>
      <vt:lpstr>Helvetica 35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19.0500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2019-06-12T18:58:43.613</cp:lastPrinted>
  <dcterms:created xsi:type="dcterms:W3CDTF">2019-06-12T16:58:43Z</dcterms:created>
  <dcterms:modified xsi:type="dcterms:W3CDTF">2019-06-12T16:58:50Z</dcterms:modified>
</cp:coreProperties>
</file>